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2"/>
  </p:notesMasterIdLst>
  <p:handoutMasterIdLst>
    <p:handoutMasterId r:id="rId53"/>
  </p:handoutMasterIdLst>
  <p:sldIdLst>
    <p:sldId id="271" r:id="rId6"/>
    <p:sldId id="330" r:id="rId7"/>
    <p:sldId id="331" r:id="rId8"/>
    <p:sldId id="332" r:id="rId9"/>
    <p:sldId id="333" r:id="rId10"/>
    <p:sldId id="335" r:id="rId11"/>
    <p:sldId id="336" r:id="rId12"/>
    <p:sldId id="337" r:id="rId13"/>
    <p:sldId id="317" r:id="rId14"/>
    <p:sldId id="316" r:id="rId15"/>
    <p:sldId id="315" r:id="rId16"/>
    <p:sldId id="314" r:id="rId17"/>
    <p:sldId id="313" r:id="rId18"/>
    <p:sldId id="309" r:id="rId19"/>
    <p:sldId id="312" r:id="rId20"/>
    <p:sldId id="311" r:id="rId21"/>
    <p:sldId id="318" r:id="rId22"/>
    <p:sldId id="319" r:id="rId23"/>
    <p:sldId id="321" r:id="rId24"/>
    <p:sldId id="323" r:id="rId25"/>
    <p:sldId id="324" r:id="rId26"/>
    <p:sldId id="325" r:id="rId27"/>
    <p:sldId id="306" r:id="rId28"/>
    <p:sldId id="362" r:id="rId29"/>
    <p:sldId id="338" r:id="rId30"/>
    <p:sldId id="339" r:id="rId31"/>
    <p:sldId id="340" r:id="rId32"/>
    <p:sldId id="341" r:id="rId33"/>
    <p:sldId id="343" r:id="rId34"/>
    <p:sldId id="342" r:id="rId35"/>
    <p:sldId id="344" r:id="rId36"/>
    <p:sldId id="345" r:id="rId37"/>
    <p:sldId id="353" r:id="rId38"/>
    <p:sldId id="346" r:id="rId39"/>
    <p:sldId id="354" r:id="rId40"/>
    <p:sldId id="355" r:id="rId41"/>
    <p:sldId id="356" r:id="rId42"/>
    <p:sldId id="348" r:id="rId43"/>
    <p:sldId id="351" r:id="rId44"/>
    <p:sldId id="347" r:id="rId45"/>
    <p:sldId id="327" r:id="rId46"/>
    <p:sldId id="328" r:id="rId47"/>
    <p:sldId id="329" r:id="rId48"/>
    <p:sldId id="349" r:id="rId49"/>
    <p:sldId id="350" r:id="rId50"/>
    <p:sldId id="269"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DF8C"/>
    <a:srgbClr val="8F8F8F"/>
    <a:srgbClr val="8B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AC761-A429-46DB-83BA-1C4F44EB6150}" v="1" dt="2023-10-12T17:01:43.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Grid="0">
      <p:cViewPr varScale="1">
        <p:scale>
          <a:sx n="113" d="100"/>
          <a:sy n="113" d="100"/>
        </p:scale>
        <p:origin x="93" y="291"/>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A. Heck, Ph.D." userId="56501f2e-b52f-4dd9-9ae2-b795d5bd7a3c" providerId="ADAL" clId="{246AC761-A429-46DB-83BA-1C4F44EB6150}"/>
    <pc:docChg chg="custSel modSld modNotesMaster modHandout">
      <pc:chgData name="Ryan A. Heck, Ph.D." userId="56501f2e-b52f-4dd9-9ae2-b795d5bd7a3c" providerId="ADAL" clId="{246AC761-A429-46DB-83BA-1C4F44EB6150}" dt="2023-10-12T18:19:31.442" v="7" actId="1076"/>
      <pc:docMkLst>
        <pc:docMk/>
      </pc:docMkLst>
      <pc:sldChg chg="addSp delSp modSp mod">
        <pc:chgData name="Ryan A. Heck, Ph.D." userId="56501f2e-b52f-4dd9-9ae2-b795d5bd7a3c" providerId="ADAL" clId="{246AC761-A429-46DB-83BA-1C4F44EB6150}" dt="2023-10-12T18:19:31.442" v="7" actId="1076"/>
        <pc:sldMkLst>
          <pc:docMk/>
          <pc:sldMk cId="2952778069" sldId="314"/>
        </pc:sldMkLst>
        <pc:picChg chg="del">
          <ac:chgData name="Ryan A. Heck, Ph.D." userId="56501f2e-b52f-4dd9-9ae2-b795d5bd7a3c" providerId="ADAL" clId="{246AC761-A429-46DB-83BA-1C4F44EB6150}" dt="2023-10-12T18:18:55.345" v="1" actId="478"/>
          <ac:picMkLst>
            <pc:docMk/>
            <pc:sldMk cId="2952778069" sldId="314"/>
            <ac:picMk id="3" creationId="{FCCD6E05-3E4B-D307-8E71-468E3ECA3E32}"/>
          </ac:picMkLst>
        </pc:picChg>
        <pc:picChg chg="add mod">
          <ac:chgData name="Ryan A. Heck, Ph.D." userId="56501f2e-b52f-4dd9-9ae2-b795d5bd7a3c" providerId="ADAL" clId="{246AC761-A429-46DB-83BA-1C4F44EB6150}" dt="2023-10-12T18:19:31.442" v="7" actId="1076"/>
          <ac:picMkLst>
            <pc:docMk/>
            <pc:sldMk cId="2952778069" sldId="314"/>
            <ac:picMk id="5" creationId="{854518EB-A8BA-3599-CC04-1AEA3B58FC2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516878-4B87-4208-86AE-34FAC1506455}"/>
              </a:ext>
            </a:extLst>
          </p:cNvPr>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F3D28F6-672A-4B8B-B0BC-F2CD3107A421}"/>
              </a:ext>
            </a:extLst>
          </p:cNvPr>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6BABB996-0EF8-4B15-982F-5A4C062426CD}" type="datetimeFigureOut">
              <a:rPr lang="en-US" smtClean="0"/>
              <a:t>11/21/2023</a:t>
            </a:fld>
            <a:endParaRPr lang="en-US" dirty="0"/>
          </a:p>
        </p:txBody>
      </p:sp>
      <p:sp>
        <p:nvSpPr>
          <p:cNvPr id="4" name="Footer Placeholder 3">
            <a:extLst>
              <a:ext uri="{FF2B5EF4-FFF2-40B4-BE49-F238E27FC236}">
                <a16:creationId xmlns:a16="http://schemas.microsoft.com/office/drawing/2014/main" id="{2DF89D85-B879-491C-946D-E6D459D03831}"/>
              </a:ext>
            </a:extLst>
          </p:cNvPr>
          <p:cNvSpPr>
            <a:spLocks noGrp="1"/>
          </p:cNvSpPr>
          <p:nvPr>
            <p:ph type="ftr" sz="quarter" idx="2"/>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7A17E82-1E4B-4D29-80CD-799D943246D4}"/>
              </a:ext>
            </a:extLst>
          </p:cNvPr>
          <p:cNvSpPr>
            <a:spLocks noGrp="1"/>
          </p:cNvSpPr>
          <p:nvPr>
            <p:ph type="sldNum" sz="quarter" idx="3"/>
          </p:nvPr>
        </p:nvSpPr>
        <p:spPr>
          <a:xfrm>
            <a:off x="3970938" y="8829967"/>
            <a:ext cx="3037840" cy="466433"/>
          </a:xfrm>
          <a:prstGeom prst="rect">
            <a:avLst/>
          </a:prstGeom>
        </p:spPr>
        <p:txBody>
          <a:bodyPr vert="horz" lIns="91440" tIns="45720" rIns="91440" bIns="45720" rtlCol="0" anchor="b"/>
          <a:lstStyle>
            <a:lvl1pPr algn="r">
              <a:defRPr sz="1200"/>
            </a:lvl1pPr>
          </a:lstStyle>
          <a:p>
            <a:fld id="{CA5E958B-E7C7-46EE-ACD9-077D552C3F0D}" type="slidenum">
              <a:rPr lang="en-US" smtClean="0"/>
              <a:t>‹#›</a:t>
            </a:fld>
            <a:endParaRPr lang="en-US" dirty="0"/>
          </a:p>
        </p:txBody>
      </p:sp>
    </p:spTree>
    <p:extLst>
      <p:ext uri="{BB962C8B-B14F-4D97-AF65-F5344CB8AC3E}">
        <p14:creationId xmlns:p14="http://schemas.microsoft.com/office/powerpoint/2010/main" val="890393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5D5194B9-0E3C-4A18-96AF-FF86A739A296}" type="datetimeFigureOut">
              <a:rPr lang="en-US" smtClean="0"/>
              <a:t>11/21/2023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4F790888-85C7-4473-8D4C-948235FDFE42}" type="slidenum">
              <a:rPr lang="en-US" smtClean="0"/>
              <a:t>‹#›</a:t>
            </a:fld>
            <a:endParaRPr lang="en-US" dirty="0"/>
          </a:p>
        </p:txBody>
      </p:sp>
    </p:spTree>
    <p:extLst>
      <p:ext uri="{BB962C8B-B14F-4D97-AF65-F5344CB8AC3E}">
        <p14:creationId xmlns:p14="http://schemas.microsoft.com/office/powerpoint/2010/main" val="2740330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790888-85C7-4473-8D4C-948235FDFE42}" type="slidenum">
              <a:rPr lang="en-US" smtClean="0"/>
              <a:t>1</a:t>
            </a:fld>
            <a:endParaRPr lang="en-US" dirty="0"/>
          </a:p>
        </p:txBody>
      </p:sp>
    </p:spTree>
    <p:extLst>
      <p:ext uri="{BB962C8B-B14F-4D97-AF65-F5344CB8AC3E}">
        <p14:creationId xmlns:p14="http://schemas.microsoft.com/office/powerpoint/2010/main" val="949290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8C08602-89E1-4145-8CCF-8082B899DAE6}"/>
              </a:ext>
            </a:extLst>
          </p:cNvPr>
          <p:cNvCxnSpPr>
            <a:cxnSpLocks/>
          </p:cNvCxnSpPr>
          <p:nvPr userDrawn="1"/>
        </p:nvCxnSpPr>
        <p:spPr>
          <a:xfrm flipH="1">
            <a:off x="4605386" y="4795710"/>
            <a:ext cx="293994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0E11BE-995B-40C1-896E-7AF20DF6383A}"/>
              </a:ext>
            </a:extLst>
          </p:cNvPr>
          <p:cNvCxnSpPr>
            <a:cxnSpLocks/>
          </p:cNvCxnSpPr>
          <p:nvPr userDrawn="1"/>
        </p:nvCxnSpPr>
        <p:spPr>
          <a:xfrm flipH="1">
            <a:off x="4605386" y="6230646"/>
            <a:ext cx="293994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7458BA2-A7E2-413E-8D31-2328C94D1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3262" y="5299101"/>
            <a:ext cx="2331551" cy="513594"/>
          </a:xfrm>
          <a:prstGeom prst="rect">
            <a:avLst/>
          </a:prstGeom>
        </p:spPr>
      </p:pic>
      <p:sp>
        <p:nvSpPr>
          <p:cNvPr id="5" name="Text Placeholder 4">
            <a:extLst>
              <a:ext uri="{FF2B5EF4-FFF2-40B4-BE49-F238E27FC236}">
                <a16:creationId xmlns:a16="http://schemas.microsoft.com/office/drawing/2014/main" id="{F7C621FB-2E54-40D7-84A4-5E7D1C9139D0}"/>
              </a:ext>
            </a:extLst>
          </p:cNvPr>
          <p:cNvSpPr>
            <a:spLocks noGrp="1"/>
          </p:cNvSpPr>
          <p:nvPr>
            <p:ph type="body" sz="quarter" idx="11" hasCustomPrompt="1"/>
          </p:nvPr>
        </p:nvSpPr>
        <p:spPr>
          <a:xfrm>
            <a:off x="442823" y="1521340"/>
            <a:ext cx="11306354" cy="1408482"/>
          </a:xfrm>
        </p:spPr>
        <p:txBody>
          <a:bodyPr>
            <a:noAutofit/>
          </a:bodyPr>
          <a:lstStyle>
            <a:lvl1pPr marL="0" indent="0" algn="ctr">
              <a:buNone/>
              <a:defRPr sz="6000" b="1">
                <a:latin typeface="Arial" panose="020B0604020202020204" pitchFamily="34" charset="0"/>
                <a:cs typeface="Arial" panose="020B0604020202020204" pitchFamily="34" charset="0"/>
              </a:defRPr>
            </a:lvl1pPr>
          </a:lstStyle>
          <a:p>
            <a:pPr lvl="0"/>
            <a:r>
              <a:rPr lang="en-US" dirty="0"/>
              <a:t>TITLE SLIDE 1</a:t>
            </a:r>
          </a:p>
        </p:txBody>
      </p:sp>
      <p:sp>
        <p:nvSpPr>
          <p:cNvPr id="16" name="Text Placeholder 4">
            <a:extLst>
              <a:ext uri="{FF2B5EF4-FFF2-40B4-BE49-F238E27FC236}">
                <a16:creationId xmlns:a16="http://schemas.microsoft.com/office/drawing/2014/main" id="{C1803CDD-B225-4308-AAC4-CFBD186C398C}"/>
              </a:ext>
            </a:extLst>
          </p:cNvPr>
          <p:cNvSpPr>
            <a:spLocks noGrp="1"/>
          </p:cNvSpPr>
          <p:nvPr>
            <p:ph type="body" sz="quarter" idx="12" hasCustomPrompt="1"/>
          </p:nvPr>
        </p:nvSpPr>
        <p:spPr>
          <a:xfrm>
            <a:off x="442823" y="3928178"/>
            <a:ext cx="11306354" cy="449579"/>
          </a:xfrm>
        </p:spPr>
        <p:txBody>
          <a:bodyPr>
            <a:noAutofit/>
          </a:bodyPr>
          <a:lstStyle>
            <a:lvl1pPr marL="0" indent="0" algn="ctr">
              <a:buNone/>
              <a:defRPr sz="2700" b="0" i="0">
                <a:latin typeface="Arial" panose="020B0604020202020204" pitchFamily="34" charset="0"/>
                <a:cs typeface="Arial" panose="020B0604020202020204" pitchFamily="34" charset="0"/>
              </a:defRPr>
            </a:lvl1pPr>
          </a:lstStyle>
          <a:p>
            <a:pPr lvl="0"/>
            <a:r>
              <a:rPr lang="en-US" dirty="0"/>
              <a:t>Date | Presenter</a:t>
            </a:r>
          </a:p>
        </p:txBody>
      </p:sp>
    </p:spTree>
    <p:extLst>
      <p:ext uri="{BB962C8B-B14F-4D97-AF65-F5344CB8AC3E}">
        <p14:creationId xmlns:p14="http://schemas.microsoft.com/office/powerpoint/2010/main" val="108133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BD179-6F66-4F08-B739-1D30386C3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6796" cy="6858000"/>
          </a:xfrm>
          <a:prstGeom prst="rect">
            <a:avLst/>
          </a:prstGeom>
        </p:spPr>
      </p:pic>
      <p:sp>
        <p:nvSpPr>
          <p:cNvPr id="17" name="Rectangle 16">
            <a:extLst>
              <a:ext uri="{FF2B5EF4-FFF2-40B4-BE49-F238E27FC236}">
                <a16:creationId xmlns:a16="http://schemas.microsoft.com/office/drawing/2014/main" id="{608111DF-3FCA-4820-8F8D-D3C8C54EDAAA}"/>
              </a:ext>
            </a:extLst>
          </p:cNvPr>
          <p:cNvSpPr/>
          <p:nvPr userDrawn="1"/>
        </p:nvSpPr>
        <p:spPr>
          <a:xfrm>
            <a:off x="14796"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8B46A11B-1441-487A-8E96-C0CE2C5A7F49}"/>
              </a:ext>
            </a:extLst>
          </p:cNvPr>
          <p:cNvSpPr>
            <a:spLocks noGrp="1"/>
          </p:cNvSpPr>
          <p:nvPr>
            <p:ph type="title" hasCustomPrompt="1"/>
          </p:nvPr>
        </p:nvSpPr>
        <p:spPr>
          <a:xfrm>
            <a:off x="442822" y="2491320"/>
            <a:ext cx="11306351" cy="1875360"/>
          </a:xfrm>
        </p:spPr>
        <p:txBody>
          <a:bodyPr>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a:t>Transition 3</a:t>
            </a:r>
          </a:p>
        </p:txBody>
      </p:sp>
      <p:pic>
        <p:nvPicPr>
          <p:cNvPr id="9" name="Picture 8">
            <a:extLst>
              <a:ext uri="{FF2B5EF4-FFF2-40B4-BE49-F238E27FC236}">
                <a16:creationId xmlns:a16="http://schemas.microsoft.com/office/drawing/2014/main" id="{DCB9E0A6-D15E-4CBD-A2FA-0FD844765E0F}"/>
              </a:ext>
            </a:extLst>
          </p:cNvPr>
          <p:cNvPicPr>
            <a:picLocks noChangeAspect="1"/>
          </p:cNvPicPr>
          <p:nvPr userDrawn="1"/>
        </p:nvPicPr>
        <p:blipFill>
          <a:blip r:embed="rId3"/>
          <a:stretch>
            <a:fillRect/>
          </a:stretch>
        </p:blipFill>
        <p:spPr>
          <a:xfrm>
            <a:off x="10697058" y="6233888"/>
            <a:ext cx="916489" cy="196977"/>
          </a:xfrm>
          <a:prstGeom prst="rect">
            <a:avLst/>
          </a:prstGeom>
        </p:spPr>
      </p:pic>
    </p:spTree>
    <p:extLst>
      <p:ext uri="{BB962C8B-B14F-4D97-AF65-F5344CB8AC3E}">
        <p14:creationId xmlns:p14="http://schemas.microsoft.com/office/powerpoint/2010/main" val="399952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FB417-5DD3-4E85-9A41-CF71731591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8" r="10672"/>
          <a:stretch/>
        </p:blipFill>
        <p:spPr>
          <a:xfrm>
            <a:off x="-1" y="-1"/>
            <a:ext cx="12192001" cy="6857999"/>
          </a:xfrm>
          <a:prstGeom prst="rect">
            <a:avLst/>
          </a:prstGeom>
        </p:spPr>
      </p:pic>
      <p:pic>
        <p:nvPicPr>
          <p:cNvPr id="15" name="Picture 14">
            <a:extLst>
              <a:ext uri="{FF2B5EF4-FFF2-40B4-BE49-F238E27FC236}">
                <a16:creationId xmlns:a16="http://schemas.microsoft.com/office/drawing/2014/main" id="{E862EBFC-87D4-4D48-94DB-E7E567AF40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6203" y="6055609"/>
            <a:ext cx="1805796" cy="533531"/>
          </a:xfrm>
          <a:prstGeom prst="rect">
            <a:avLst/>
          </a:prstGeom>
        </p:spPr>
      </p:pic>
      <p:sp>
        <p:nvSpPr>
          <p:cNvPr id="5" name="Picture Placeholder 4">
            <a:extLst>
              <a:ext uri="{FF2B5EF4-FFF2-40B4-BE49-F238E27FC236}">
                <a16:creationId xmlns:a16="http://schemas.microsoft.com/office/drawing/2014/main" id="{2C00A511-ADA6-46E4-AEA7-79DF2F8E8CA3}"/>
              </a:ext>
            </a:extLst>
          </p:cNvPr>
          <p:cNvSpPr>
            <a:spLocks noGrp="1"/>
          </p:cNvSpPr>
          <p:nvPr>
            <p:ph type="pic" sz="quarter" idx="10"/>
          </p:nvPr>
        </p:nvSpPr>
        <p:spPr>
          <a:xfrm>
            <a:off x="0" y="0"/>
            <a:ext cx="12192000" cy="6858000"/>
          </a:xfrm>
        </p:spPr>
        <p:txBody>
          <a:bodyPr>
            <a:normAutofit/>
          </a:bodyPr>
          <a:lstStyle>
            <a:lvl1pPr marL="0" indent="0">
              <a:buNone/>
              <a:defRPr sz="100">
                <a:solidFill>
                  <a:schemeClr val="accent2">
                    <a:lumMod val="60000"/>
                    <a:lumOff val="40000"/>
                  </a:schemeClr>
                </a:solidFill>
              </a:defRPr>
            </a:lvl1pPr>
          </a:lstStyle>
          <a:p>
            <a:endParaRPr lang="en-US" dirty="0"/>
          </a:p>
        </p:txBody>
      </p:sp>
    </p:spTree>
    <p:extLst>
      <p:ext uri="{BB962C8B-B14F-4D97-AF65-F5344CB8AC3E}">
        <p14:creationId xmlns:p14="http://schemas.microsoft.com/office/powerpoint/2010/main" val="304793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0D0DD602-DDB2-4502-B484-E151CD4897CD}"/>
              </a:ext>
            </a:extLst>
          </p:cNvPr>
          <p:cNvPicPr>
            <a:picLocks noChangeAspect="1"/>
          </p:cNvPicPr>
          <p:nvPr userDrawn="1"/>
        </p:nvPicPr>
        <p:blipFill>
          <a:blip r:embed="rId2">
            <a:extLst>
              <a:ext uri="{28A0092B-C50C-407E-A947-70E740481C1C}">
                <a14:useLocalDpi xmlns:a14="http://schemas.microsoft.com/office/drawing/2010/main" val="0"/>
              </a:ext>
            </a:extLst>
          </a:blip>
          <a:srcRect l="19918" r="19918"/>
          <a:stretch>
            <a:fillRect/>
          </a:stretch>
        </p:blipFill>
        <p:spPr>
          <a:xfrm flipH="1">
            <a:off x="6139867" y="0"/>
            <a:ext cx="6052133" cy="6858000"/>
          </a:xfrm>
          <a:prstGeom prst="flowChartDelay">
            <a:avLst/>
          </a:prstGeom>
        </p:spPr>
      </p:pic>
      <p:sp>
        <p:nvSpPr>
          <p:cNvPr id="9" name="Slide Number Placeholder 5">
            <a:extLst>
              <a:ext uri="{FF2B5EF4-FFF2-40B4-BE49-F238E27FC236}">
                <a16:creationId xmlns:a16="http://schemas.microsoft.com/office/drawing/2014/main" id="{CD5A04A4-19F8-4B77-AE71-EAEEFED2568F}"/>
              </a:ext>
            </a:extLst>
          </p:cNvPr>
          <p:cNvSpPr txBox="1">
            <a:spLocks/>
          </p:cNvSpPr>
          <p:nvPr userDrawn="1"/>
        </p:nvSpPr>
        <p:spPr>
          <a:xfrm>
            <a:off x="5705990" y="6359811"/>
            <a:ext cx="116586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73D2E89D-7970-7E41-B329-403A9F2E830F}" type="slidenum">
              <a:rPr lang="en-US" sz="1400" b="1" smtClean="0">
                <a:solidFill>
                  <a:schemeClr val="tx1"/>
                </a:solidFill>
                <a:latin typeface="Arial" panose="020B0604020202020204" pitchFamily="34" charset="0"/>
                <a:cs typeface="Arial" panose="020B0604020202020204" pitchFamily="34" charset="0"/>
              </a:rPr>
              <a:pPr>
                <a:spcAft>
                  <a:spcPts val="600"/>
                </a:spcAft>
                <a:defRPr/>
              </a:pPr>
              <a:t>‹#›</a:t>
            </a:fld>
            <a:endParaRPr lang="en-US" sz="1400" b="1"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7DFE613-1C57-487D-8157-F83AC20738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6203" y="6055609"/>
            <a:ext cx="1805796" cy="533531"/>
          </a:xfrm>
          <a:prstGeom prst="rect">
            <a:avLst/>
          </a:prstGeom>
        </p:spPr>
      </p:pic>
      <p:sp>
        <p:nvSpPr>
          <p:cNvPr id="3" name="Picture Placeholder 2">
            <a:extLst>
              <a:ext uri="{FF2B5EF4-FFF2-40B4-BE49-F238E27FC236}">
                <a16:creationId xmlns:a16="http://schemas.microsoft.com/office/drawing/2014/main" id="{2A99FA8B-AD16-4293-8F1A-7619C55D4FED}"/>
              </a:ext>
            </a:extLst>
          </p:cNvPr>
          <p:cNvSpPr>
            <a:spLocks noGrp="1"/>
          </p:cNvSpPr>
          <p:nvPr>
            <p:ph type="pic" sz="quarter" idx="10"/>
          </p:nvPr>
        </p:nvSpPr>
        <p:spPr>
          <a:xfrm flipH="1">
            <a:off x="6139867" y="0"/>
            <a:ext cx="6052133" cy="6858000"/>
          </a:xfrm>
          <a:prstGeom prst="flowChartDelay">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
                <a:solidFill>
                  <a:schemeClr val="tx2">
                    <a:lumMod val="60000"/>
                    <a:lumOff val="40000"/>
                  </a:schemeClr>
                </a:solidFill>
              </a:defRPr>
            </a:lvl1pPr>
          </a:lstStyle>
          <a:p>
            <a:endParaRPr lang="en-US" dirty="0"/>
          </a:p>
        </p:txBody>
      </p:sp>
      <p:sp>
        <p:nvSpPr>
          <p:cNvPr id="15" name="Subtitle 2">
            <a:extLst>
              <a:ext uri="{FF2B5EF4-FFF2-40B4-BE49-F238E27FC236}">
                <a16:creationId xmlns:a16="http://schemas.microsoft.com/office/drawing/2014/main" id="{37592F12-F71E-4B62-898F-4B9C0F240584}"/>
              </a:ext>
            </a:extLst>
          </p:cNvPr>
          <p:cNvSpPr>
            <a:spLocks noGrp="1"/>
          </p:cNvSpPr>
          <p:nvPr>
            <p:ph type="subTitle" idx="1" hasCustomPrompt="1"/>
          </p:nvPr>
        </p:nvSpPr>
        <p:spPr>
          <a:xfrm>
            <a:off x="442821" y="1958197"/>
            <a:ext cx="5166231" cy="4028530"/>
          </a:xfrm>
        </p:spPr>
        <p:txBody>
          <a:bodyPr>
            <a:normAutofit/>
          </a:bodyPr>
          <a:lstStyle>
            <a:lvl1pPr marL="0" indent="0" algn="l">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itle 1">
            <a:extLst>
              <a:ext uri="{FF2B5EF4-FFF2-40B4-BE49-F238E27FC236}">
                <a16:creationId xmlns:a16="http://schemas.microsoft.com/office/drawing/2014/main" id="{02B8436B-EA2D-41C9-8FEF-653154521CB4}"/>
              </a:ext>
            </a:extLst>
          </p:cNvPr>
          <p:cNvSpPr>
            <a:spLocks noGrp="1"/>
          </p:cNvSpPr>
          <p:nvPr>
            <p:ph type="ctrTitle" hasCustomPrompt="1"/>
          </p:nvPr>
        </p:nvSpPr>
        <p:spPr>
          <a:xfrm>
            <a:off x="442821" y="387810"/>
            <a:ext cx="5166239" cy="966930"/>
          </a:xfrm>
        </p:spPr>
        <p:txBody>
          <a:bodyPr anchor="ctr" anchorCtr="0">
            <a:noAutofit/>
          </a:bodyPr>
          <a:lstStyle>
            <a:lvl1pPr algn="l">
              <a:defRPr sz="3200" b="0">
                <a:solidFill>
                  <a:schemeClr val="tx1"/>
                </a:solidFill>
                <a:latin typeface="Arial" panose="020B0604020202020204" pitchFamily="34" charset="0"/>
                <a:cs typeface="Arial" panose="020B0604020202020204" pitchFamily="34" charset="0"/>
              </a:defRPr>
            </a:lvl1pPr>
          </a:lstStyle>
          <a:p>
            <a:r>
              <a:rPr lang="en-US" dirty="0"/>
              <a:t>Photo Caption 2</a:t>
            </a:r>
          </a:p>
        </p:txBody>
      </p:sp>
    </p:spTree>
    <p:extLst>
      <p:ext uri="{BB962C8B-B14F-4D97-AF65-F5344CB8AC3E}">
        <p14:creationId xmlns:p14="http://schemas.microsoft.com/office/powerpoint/2010/main" val="207368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8C08602-89E1-4145-8CCF-8082B899DAE6}"/>
              </a:ext>
            </a:extLst>
          </p:cNvPr>
          <p:cNvCxnSpPr>
            <a:cxnSpLocks/>
          </p:cNvCxnSpPr>
          <p:nvPr userDrawn="1"/>
        </p:nvCxnSpPr>
        <p:spPr>
          <a:xfrm flipH="1">
            <a:off x="4605386" y="4795710"/>
            <a:ext cx="293994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0E11BE-995B-40C1-896E-7AF20DF6383A}"/>
              </a:ext>
            </a:extLst>
          </p:cNvPr>
          <p:cNvCxnSpPr>
            <a:cxnSpLocks/>
          </p:cNvCxnSpPr>
          <p:nvPr userDrawn="1"/>
        </p:nvCxnSpPr>
        <p:spPr>
          <a:xfrm flipH="1">
            <a:off x="4605386" y="6230646"/>
            <a:ext cx="293994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7458BA2-A7E2-413E-8D31-2328C94D1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3262" y="5299101"/>
            <a:ext cx="2331551" cy="513594"/>
          </a:xfrm>
          <a:prstGeom prst="rect">
            <a:avLst/>
          </a:prstGeom>
        </p:spPr>
      </p:pic>
    </p:spTree>
    <p:extLst>
      <p:ext uri="{BB962C8B-B14F-4D97-AF65-F5344CB8AC3E}">
        <p14:creationId xmlns:p14="http://schemas.microsoft.com/office/powerpoint/2010/main" val="1188303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2D52F9-C655-4107-B5F7-F44108CDEB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44"/>
            <a:ext cx="12192000" cy="6876288"/>
          </a:xfrm>
          <a:prstGeom prst="rect">
            <a:avLst/>
          </a:prstGeom>
        </p:spPr>
      </p:pic>
      <p:pic>
        <p:nvPicPr>
          <p:cNvPr id="13" name="Picture 12">
            <a:extLst>
              <a:ext uri="{FF2B5EF4-FFF2-40B4-BE49-F238E27FC236}">
                <a16:creationId xmlns:a16="http://schemas.microsoft.com/office/drawing/2014/main" id="{8D0D4254-03F1-4EE1-9DA6-D8F6203024A0}"/>
              </a:ext>
            </a:extLst>
          </p:cNvPr>
          <p:cNvPicPr>
            <a:picLocks noChangeAspect="1"/>
          </p:cNvPicPr>
          <p:nvPr userDrawn="1"/>
        </p:nvPicPr>
        <p:blipFill>
          <a:blip r:embed="rId3"/>
          <a:stretch>
            <a:fillRect/>
          </a:stretch>
        </p:blipFill>
        <p:spPr>
          <a:xfrm>
            <a:off x="4923262" y="5301614"/>
            <a:ext cx="2331551" cy="501111"/>
          </a:xfrm>
          <a:prstGeom prst="rect">
            <a:avLst/>
          </a:prstGeom>
        </p:spPr>
      </p:pic>
      <p:cxnSp>
        <p:nvCxnSpPr>
          <p:cNvPr id="15" name="Straight Connector 14">
            <a:extLst>
              <a:ext uri="{FF2B5EF4-FFF2-40B4-BE49-F238E27FC236}">
                <a16:creationId xmlns:a16="http://schemas.microsoft.com/office/drawing/2014/main" id="{594DDDCA-99FB-433F-BAAE-F94A8F3E7A60}"/>
              </a:ext>
            </a:extLst>
          </p:cNvPr>
          <p:cNvCxnSpPr>
            <a:cxnSpLocks/>
          </p:cNvCxnSpPr>
          <p:nvPr userDrawn="1"/>
        </p:nvCxnSpPr>
        <p:spPr>
          <a:xfrm flipH="1">
            <a:off x="4605386" y="4795710"/>
            <a:ext cx="293994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4B18D8-8358-4B50-B335-AFE9662763AA}"/>
              </a:ext>
            </a:extLst>
          </p:cNvPr>
          <p:cNvCxnSpPr>
            <a:cxnSpLocks/>
          </p:cNvCxnSpPr>
          <p:nvPr userDrawn="1"/>
        </p:nvCxnSpPr>
        <p:spPr>
          <a:xfrm flipH="1">
            <a:off x="4605386" y="6230646"/>
            <a:ext cx="293994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65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2D52F9-C655-4107-B5F7-F44108CDEB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44"/>
            <a:ext cx="12192000" cy="6876288"/>
          </a:xfrm>
          <a:prstGeom prst="rect">
            <a:avLst/>
          </a:prstGeom>
        </p:spPr>
      </p:pic>
      <p:pic>
        <p:nvPicPr>
          <p:cNvPr id="13" name="Picture 12">
            <a:extLst>
              <a:ext uri="{FF2B5EF4-FFF2-40B4-BE49-F238E27FC236}">
                <a16:creationId xmlns:a16="http://schemas.microsoft.com/office/drawing/2014/main" id="{8D0D4254-03F1-4EE1-9DA6-D8F6203024A0}"/>
              </a:ext>
            </a:extLst>
          </p:cNvPr>
          <p:cNvPicPr>
            <a:picLocks noChangeAspect="1"/>
          </p:cNvPicPr>
          <p:nvPr userDrawn="1"/>
        </p:nvPicPr>
        <p:blipFill>
          <a:blip r:embed="rId3"/>
          <a:stretch>
            <a:fillRect/>
          </a:stretch>
        </p:blipFill>
        <p:spPr>
          <a:xfrm>
            <a:off x="4923262" y="5301614"/>
            <a:ext cx="2331551" cy="501111"/>
          </a:xfrm>
          <a:prstGeom prst="rect">
            <a:avLst/>
          </a:prstGeom>
        </p:spPr>
      </p:pic>
      <p:cxnSp>
        <p:nvCxnSpPr>
          <p:cNvPr id="15" name="Straight Connector 14">
            <a:extLst>
              <a:ext uri="{FF2B5EF4-FFF2-40B4-BE49-F238E27FC236}">
                <a16:creationId xmlns:a16="http://schemas.microsoft.com/office/drawing/2014/main" id="{594DDDCA-99FB-433F-BAAE-F94A8F3E7A60}"/>
              </a:ext>
            </a:extLst>
          </p:cNvPr>
          <p:cNvCxnSpPr>
            <a:cxnSpLocks/>
          </p:cNvCxnSpPr>
          <p:nvPr userDrawn="1"/>
        </p:nvCxnSpPr>
        <p:spPr>
          <a:xfrm flipH="1">
            <a:off x="4605386" y="4795710"/>
            <a:ext cx="293994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4B18D8-8358-4B50-B335-AFE9662763AA}"/>
              </a:ext>
            </a:extLst>
          </p:cNvPr>
          <p:cNvCxnSpPr>
            <a:cxnSpLocks/>
          </p:cNvCxnSpPr>
          <p:nvPr userDrawn="1"/>
        </p:nvCxnSpPr>
        <p:spPr>
          <a:xfrm flipH="1">
            <a:off x="4605386" y="6230646"/>
            <a:ext cx="293994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5FBE0CB6-4D6A-4265-B456-4735976490E8}"/>
              </a:ext>
            </a:extLst>
          </p:cNvPr>
          <p:cNvSpPr>
            <a:spLocks noGrp="1"/>
          </p:cNvSpPr>
          <p:nvPr>
            <p:ph type="body" sz="quarter" idx="11" hasCustomPrompt="1"/>
          </p:nvPr>
        </p:nvSpPr>
        <p:spPr>
          <a:xfrm>
            <a:off x="442823" y="1521341"/>
            <a:ext cx="11306354" cy="1408482"/>
          </a:xfrm>
        </p:spPr>
        <p:txBody>
          <a:bodyPr>
            <a:noAutofit/>
          </a:bodyPr>
          <a:lstStyle>
            <a:lvl1pPr marL="0" indent="0" algn="ctr">
              <a:buNone/>
              <a:defRPr sz="6000" b="1">
                <a:solidFill>
                  <a:schemeClr val="bg1"/>
                </a:solidFill>
                <a:latin typeface="Arial" panose="020B0604020202020204" pitchFamily="34" charset="0"/>
                <a:cs typeface="Arial" panose="020B0604020202020204" pitchFamily="34" charset="0"/>
              </a:defRPr>
            </a:lvl1pPr>
          </a:lstStyle>
          <a:p>
            <a:pPr lvl="0"/>
            <a:r>
              <a:rPr lang="en-US" dirty="0"/>
              <a:t>TITLE SLIDE 2</a:t>
            </a:r>
          </a:p>
        </p:txBody>
      </p:sp>
      <p:sp>
        <p:nvSpPr>
          <p:cNvPr id="8" name="Text Placeholder 4">
            <a:extLst>
              <a:ext uri="{FF2B5EF4-FFF2-40B4-BE49-F238E27FC236}">
                <a16:creationId xmlns:a16="http://schemas.microsoft.com/office/drawing/2014/main" id="{40F57F56-72B1-40BB-95C3-8A483F00BD9A}"/>
              </a:ext>
            </a:extLst>
          </p:cNvPr>
          <p:cNvSpPr>
            <a:spLocks noGrp="1"/>
          </p:cNvSpPr>
          <p:nvPr>
            <p:ph type="body" sz="quarter" idx="12" hasCustomPrompt="1"/>
          </p:nvPr>
        </p:nvSpPr>
        <p:spPr>
          <a:xfrm>
            <a:off x="442823" y="3928178"/>
            <a:ext cx="11306354" cy="449579"/>
          </a:xfrm>
        </p:spPr>
        <p:txBody>
          <a:bodyPr>
            <a:noAutofit/>
          </a:bodyPr>
          <a:lstStyle>
            <a:lvl1pPr marL="0" indent="0" algn="ctr">
              <a:buNone/>
              <a:defRPr sz="2700" b="0" i="0">
                <a:solidFill>
                  <a:schemeClr val="bg1"/>
                </a:solidFill>
                <a:latin typeface="Arial" panose="020B0604020202020204" pitchFamily="34" charset="0"/>
                <a:cs typeface="Arial" panose="020B0604020202020204" pitchFamily="34" charset="0"/>
              </a:defRPr>
            </a:lvl1pPr>
          </a:lstStyle>
          <a:p>
            <a:pPr lvl="0"/>
            <a:r>
              <a:rPr lang="en-US" dirty="0"/>
              <a:t>Date | Presenter</a:t>
            </a:r>
          </a:p>
        </p:txBody>
      </p:sp>
    </p:spTree>
    <p:extLst>
      <p:ext uri="{BB962C8B-B14F-4D97-AF65-F5344CB8AC3E}">
        <p14:creationId xmlns:p14="http://schemas.microsoft.com/office/powerpoint/2010/main" val="2837147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2C109-0A62-453F-9400-4C66187DFC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203" y="6055609"/>
            <a:ext cx="1805796" cy="533531"/>
          </a:xfrm>
          <a:prstGeom prst="rect">
            <a:avLst/>
          </a:prstGeom>
        </p:spPr>
      </p:pic>
      <p:sp>
        <p:nvSpPr>
          <p:cNvPr id="8" name="Title 1">
            <a:extLst>
              <a:ext uri="{FF2B5EF4-FFF2-40B4-BE49-F238E27FC236}">
                <a16:creationId xmlns:a16="http://schemas.microsoft.com/office/drawing/2014/main" id="{5C0A7503-6510-4F86-B1B0-F280AC010000}"/>
              </a:ext>
            </a:extLst>
          </p:cNvPr>
          <p:cNvSpPr>
            <a:spLocks noGrp="1"/>
          </p:cNvSpPr>
          <p:nvPr>
            <p:ph type="title" hasCustomPrompt="1"/>
          </p:nvPr>
        </p:nvSpPr>
        <p:spPr>
          <a:xfrm>
            <a:off x="442822" y="387808"/>
            <a:ext cx="11296742" cy="966930"/>
          </a:xfrm>
        </p:spPr>
        <p:txBody>
          <a:bodyPr>
            <a:normAutofit/>
          </a:bodyPr>
          <a:lstStyle>
            <a:lvl1pPr algn="l">
              <a:defRPr sz="4000">
                <a:solidFill>
                  <a:schemeClr val="tx1"/>
                </a:solidFill>
                <a:latin typeface="Arial" panose="020B0604020202020204" pitchFamily="34" charset="0"/>
                <a:cs typeface="Arial" panose="020B0604020202020204" pitchFamily="34" charset="0"/>
              </a:defRPr>
            </a:lvl1pPr>
          </a:lstStyle>
          <a:p>
            <a:r>
              <a:rPr lang="en-US" dirty="0"/>
              <a:t>Body 1</a:t>
            </a:r>
          </a:p>
        </p:txBody>
      </p:sp>
      <p:sp>
        <p:nvSpPr>
          <p:cNvPr id="6" name="Slide Number Placeholder 5">
            <a:extLst>
              <a:ext uri="{FF2B5EF4-FFF2-40B4-BE49-F238E27FC236}">
                <a16:creationId xmlns:a16="http://schemas.microsoft.com/office/drawing/2014/main" id="{A41F96A1-2E18-4144-867E-6233C0EABFFE}"/>
              </a:ext>
            </a:extLst>
          </p:cNvPr>
          <p:cNvSpPr txBox="1">
            <a:spLocks/>
          </p:cNvSpPr>
          <p:nvPr userDrawn="1"/>
        </p:nvSpPr>
        <p:spPr>
          <a:xfrm>
            <a:off x="491622" y="6147076"/>
            <a:ext cx="1165860" cy="365125"/>
          </a:xfrm>
          <a:prstGeom prst="rect">
            <a:avLst/>
          </a:prstGeom>
          <a:ln>
            <a:noFill/>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fld id="{73D2E89D-7970-7E41-B329-403A9F2E830F}" type="slidenum">
              <a:rPr lang="en-US" sz="1400" b="1" smtClean="0">
                <a:solidFill>
                  <a:schemeClr val="tx1"/>
                </a:solidFill>
                <a:latin typeface="Arial" panose="020B0604020202020204" pitchFamily="34" charset="0"/>
                <a:cs typeface="Arial" panose="020B0604020202020204" pitchFamily="34" charset="0"/>
              </a:rPr>
              <a:pPr algn="l">
                <a:spcAft>
                  <a:spcPts val="600"/>
                </a:spcAft>
                <a:defRPr/>
              </a:pPr>
              <a:t>‹#›</a:t>
            </a:fld>
            <a:endParaRPr lang="en-US" sz="1400" b="1" dirty="0">
              <a:solidFill>
                <a:schemeClr val="tx1"/>
              </a:solidFill>
              <a:latin typeface="Arial" panose="020B06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88D80B7A-6285-4B53-B1F8-F3F09DBDDB6D}"/>
              </a:ext>
            </a:extLst>
          </p:cNvPr>
          <p:cNvSpPr>
            <a:spLocks noGrp="1"/>
          </p:cNvSpPr>
          <p:nvPr>
            <p:ph type="body" sz="quarter" idx="10"/>
          </p:nvPr>
        </p:nvSpPr>
        <p:spPr>
          <a:xfrm>
            <a:off x="442822" y="1958196"/>
            <a:ext cx="11296742" cy="4028531"/>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0114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C71FAFA-5078-4992-B774-C99C8930F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203" y="6055609"/>
            <a:ext cx="1805796" cy="533531"/>
          </a:xfrm>
          <a:prstGeom prst="rect">
            <a:avLst/>
          </a:prstGeom>
        </p:spPr>
      </p:pic>
      <p:sp>
        <p:nvSpPr>
          <p:cNvPr id="16" name="Title 1">
            <a:extLst>
              <a:ext uri="{FF2B5EF4-FFF2-40B4-BE49-F238E27FC236}">
                <a16:creationId xmlns:a16="http://schemas.microsoft.com/office/drawing/2014/main" id="{48423E16-2024-4376-A277-9ADA18E53D68}"/>
              </a:ext>
            </a:extLst>
          </p:cNvPr>
          <p:cNvSpPr>
            <a:spLocks noGrp="1"/>
          </p:cNvSpPr>
          <p:nvPr>
            <p:ph type="title" hasCustomPrompt="1"/>
          </p:nvPr>
        </p:nvSpPr>
        <p:spPr>
          <a:xfrm>
            <a:off x="442823" y="612474"/>
            <a:ext cx="3352800" cy="5287993"/>
          </a:xfrm>
        </p:spPr>
        <p:txBody>
          <a:bodyPr>
            <a:normAutofit/>
          </a:bodyPr>
          <a:lstStyle>
            <a:lvl1pPr algn="r">
              <a:defRPr sz="4000">
                <a:solidFill>
                  <a:schemeClr val="tx1"/>
                </a:solidFill>
                <a:latin typeface="Arial" panose="020B0604020202020204" pitchFamily="34" charset="0"/>
                <a:cs typeface="Arial" panose="020B0604020202020204" pitchFamily="34" charset="0"/>
              </a:defRPr>
            </a:lvl1pPr>
          </a:lstStyle>
          <a:p>
            <a:r>
              <a:rPr lang="en-US" dirty="0"/>
              <a:t>Body 2</a:t>
            </a:r>
          </a:p>
        </p:txBody>
      </p:sp>
      <p:sp>
        <p:nvSpPr>
          <p:cNvPr id="7" name="Slide Number Placeholder 5">
            <a:extLst>
              <a:ext uri="{FF2B5EF4-FFF2-40B4-BE49-F238E27FC236}">
                <a16:creationId xmlns:a16="http://schemas.microsoft.com/office/drawing/2014/main" id="{6C05E1BC-89DE-4FE6-9238-161ACCFE0BC9}"/>
              </a:ext>
            </a:extLst>
          </p:cNvPr>
          <p:cNvSpPr txBox="1">
            <a:spLocks/>
          </p:cNvSpPr>
          <p:nvPr userDrawn="1"/>
        </p:nvSpPr>
        <p:spPr>
          <a:xfrm>
            <a:off x="491622" y="6147076"/>
            <a:ext cx="1165860" cy="365125"/>
          </a:xfrm>
          <a:prstGeom prst="rect">
            <a:avLst/>
          </a:prstGeom>
          <a:ln>
            <a:noFill/>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fld id="{73D2E89D-7970-7E41-B329-403A9F2E830F}" type="slidenum">
              <a:rPr lang="en-US" sz="1400" b="1" smtClean="0">
                <a:solidFill>
                  <a:schemeClr val="tx1"/>
                </a:solidFill>
                <a:latin typeface="Arial" panose="020B0604020202020204" pitchFamily="34" charset="0"/>
                <a:cs typeface="Arial" panose="020B0604020202020204" pitchFamily="34" charset="0"/>
              </a:rPr>
              <a:pPr algn="l">
                <a:spcAft>
                  <a:spcPts val="600"/>
                </a:spcAft>
                <a:defRPr/>
              </a:pPr>
              <a:t>‹#›</a:t>
            </a:fld>
            <a:endParaRPr lang="en-US" sz="1400" b="1" dirty="0">
              <a:solidFill>
                <a:schemeClr val="tx1"/>
              </a:solidFill>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DEB9154B-7733-480F-A7D4-529FF2EB3ABE}"/>
              </a:ext>
            </a:extLst>
          </p:cNvPr>
          <p:cNvSpPr>
            <a:spLocks noGrp="1"/>
          </p:cNvSpPr>
          <p:nvPr>
            <p:ph type="body" sz="quarter" idx="10"/>
          </p:nvPr>
        </p:nvSpPr>
        <p:spPr>
          <a:xfrm>
            <a:off x="4802614" y="612474"/>
            <a:ext cx="6936949" cy="5287993"/>
          </a:xfrm>
        </p:spPr>
        <p:txBody>
          <a:bodyPr anchor="ctr" anchorCtr="0">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228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F60ABF-ACE1-4296-A352-84C0E5C31029}"/>
              </a:ext>
            </a:extLst>
          </p:cNvPr>
          <p:cNvSpPr>
            <a:spLocks noGrp="1"/>
          </p:cNvSpPr>
          <p:nvPr>
            <p:ph type="title" hasCustomPrompt="1"/>
          </p:nvPr>
        </p:nvSpPr>
        <p:spPr>
          <a:xfrm>
            <a:off x="442822" y="387809"/>
            <a:ext cx="11296742" cy="966930"/>
          </a:xfrm>
        </p:spPr>
        <p:txBody>
          <a:bodyPr>
            <a:normAutofit/>
          </a:bodyPr>
          <a:lstStyle>
            <a:lvl1pPr algn="ctr">
              <a:defRPr sz="4000">
                <a:solidFill>
                  <a:schemeClr val="tx1"/>
                </a:solidFill>
                <a:latin typeface="Arial" panose="020B0604020202020204" pitchFamily="34" charset="0"/>
                <a:cs typeface="Arial" panose="020B0604020202020204" pitchFamily="34" charset="0"/>
              </a:defRPr>
            </a:lvl1pPr>
          </a:lstStyle>
          <a:p>
            <a:r>
              <a:rPr lang="en-US" dirty="0"/>
              <a:t>Body 3</a:t>
            </a:r>
          </a:p>
        </p:txBody>
      </p:sp>
      <p:pic>
        <p:nvPicPr>
          <p:cNvPr id="14" name="Picture 13">
            <a:extLst>
              <a:ext uri="{FF2B5EF4-FFF2-40B4-BE49-F238E27FC236}">
                <a16:creationId xmlns:a16="http://schemas.microsoft.com/office/drawing/2014/main" id="{0C71FAFA-5078-4992-B774-C99C8930F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203" y="6055609"/>
            <a:ext cx="1805796" cy="533531"/>
          </a:xfrm>
          <a:prstGeom prst="rect">
            <a:avLst/>
          </a:prstGeom>
        </p:spPr>
      </p:pic>
      <p:sp>
        <p:nvSpPr>
          <p:cNvPr id="5" name="Slide Number Placeholder 5">
            <a:extLst>
              <a:ext uri="{FF2B5EF4-FFF2-40B4-BE49-F238E27FC236}">
                <a16:creationId xmlns:a16="http://schemas.microsoft.com/office/drawing/2014/main" id="{1AD26CB5-C0E8-439E-ABCE-726C826ACDA7}"/>
              </a:ext>
            </a:extLst>
          </p:cNvPr>
          <p:cNvSpPr txBox="1">
            <a:spLocks/>
          </p:cNvSpPr>
          <p:nvPr userDrawn="1"/>
        </p:nvSpPr>
        <p:spPr>
          <a:xfrm>
            <a:off x="491622" y="6147076"/>
            <a:ext cx="1165860" cy="365125"/>
          </a:xfrm>
          <a:prstGeom prst="rect">
            <a:avLst/>
          </a:prstGeom>
          <a:ln>
            <a:noFill/>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fld id="{73D2E89D-7970-7E41-B329-403A9F2E830F}" type="slidenum">
              <a:rPr lang="en-US" sz="1400" b="1" smtClean="0">
                <a:solidFill>
                  <a:schemeClr val="tx1"/>
                </a:solidFill>
                <a:latin typeface="Arial" panose="020B0604020202020204" pitchFamily="34" charset="0"/>
                <a:cs typeface="Arial" panose="020B0604020202020204" pitchFamily="34" charset="0"/>
              </a:rPr>
              <a:pPr algn="l">
                <a:spcAft>
                  <a:spcPts val="600"/>
                </a:spcAft>
                <a:defRPr/>
              </a:pPr>
              <a:t>‹#›</a:t>
            </a:fld>
            <a:endParaRPr lang="en-US" sz="1400" b="1" dirty="0">
              <a:solidFill>
                <a:schemeClr val="tx1"/>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EA0D86F3-2562-40C2-BBD0-DD24E9D4031D}"/>
              </a:ext>
            </a:extLst>
          </p:cNvPr>
          <p:cNvSpPr>
            <a:spLocks noGrp="1"/>
          </p:cNvSpPr>
          <p:nvPr>
            <p:ph type="body" sz="quarter" idx="10"/>
          </p:nvPr>
        </p:nvSpPr>
        <p:spPr>
          <a:xfrm>
            <a:off x="442822" y="1958196"/>
            <a:ext cx="11296742" cy="4028531"/>
          </a:xfrm>
        </p:spPr>
        <p:txBody>
          <a:bodyPr>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600">
                <a:latin typeface="Arial" panose="020B0604020202020204" pitchFamily="34" charset="0"/>
                <a:cs typeface="Arial" panose="020B0604020202020204" pitchFamily="34" charset="0"/>
              </a:defRPr>
            </a:lvl4pPr>
            <a:lvl5pPr marL="1828800" indent="0" algn="ctr">
              <a:buNone/>
              <a:defRPr sz="16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1321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9E76A8-6371-4A3A-903A-E73E536786B9}"/>
              </a:ext>
            </a:extLst>
          </p:cNvPr>
          <p:cNvSpPr/>
          <p:nvPr userDrawn="1"/>
        </p:nvSpPr>
        <p:spPr>
          <a:xfrm>
            <a:off x="0" y="0"/>
            <a:ext cx="1219200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87E10851-C121-477C-9255-8D5F5A27F6DC}"/>
              </a:ext>
            </a:extLst>
          </p:cNvPr>
          <p:cNvPicPr>
            <a:picLocks noChangeAspect="1"/>
          </p:cNvPicPr>
          <p:nvPr userDrawn="1"/>
        </p:nvPicPr>
        <p:blipFill>
          <a:blip r:embed="rId2"/>
          <a:stretch>
            <a:fillRect/>
          </a:stretch>
        </p:blipFill>
        <p:spPr>
          <a:xfrm>
            <a:off x="10697058" y="6233888"/>
            <a:ext cx="891020" cy="191503"/>
          </a:xfrm>
          <a:prstGeom prst="rect">
            <a:avLst/>
          </a:prstGeom>
        </p:spPr>
      </p:pic>
      <p:sp>
        <p:nvSpPr>
          <p:cNvPr id="11" name="Slide Number Placeholder 5">
            <a:extLst>
              <a:ext uri="{FF2B5EF4-FFF2-40B4-BE49-F238E27FC236}">
                <a16:creationId xmlns:a16="http://schemas.microsoft.com/office/drawing/2014/main" id="{10F99B25-A8BB-45B3-A13E-B26854FBEE3E}"/>
              </a:ext>
            </a:extLst>
          </p:cNvPr>
          <p:cNvSpPr txBox="1">
            <a:spLocks/>
          </p:cNvSpPr>
          <p:nvPr userDrawn="1"/>
        </p:nvSpPr>
        <p:spPr>
          <a:xfrm>
            <a:off x="491622" y="6147076"/>
            <a:ext cx="1165860" cy="365125"/>
          </a:xfrm>
          <a:prstGeom prst="rect">
            <a:avLst/>
          </a:prstGeom>
          <a:ln>
            <a:noFill/>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fld id="{73D2E89D-7970-7E41-B329-403A9F2E830F}" type="slidenum">
              <a:rPr lang="en-US" sz="1400" b="1" smtClean="0">
                <a:solidFill>
                  <a:schemeClr val="bg1"/>
                </a:solidFill>
                <a:latin typeface="Arial" panose="020B0604020202020204" pitchFamily="34" charset="0"/>
                <a:cs typeface="Arial" panose="020B0604020202020204" pitchFamily="34" charset="0"/>
              </a:rPr>
              <a:pPr algn="l">
                <a:spcAft>
                  <a:spcPts val="600"/>
                </a:spcAft>
                <a:defRPr/>
              </a:pPr>
              <a:t>‹#›</a:t>
            </a:fld>
            <a:endParaRPr lang="en-US" sz="1400" b="1"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0789C1F-B030-407B-81C8-8170EBBD4EFB}"/>
              </a:ext>
            </a:extLst>
          </p:cNvPr>
          <p:cNvPicPr>
            <a:picLocks noChangeAspect="1"/>
          </p:cNvPicPr>
          <p:nvPr userDrawn="1"/>
        </p:nvPicPr>
        <p:blipFill>
          <a:blip r:embed="rId2"/>
          <a:stretch>
            <a:fillRect/>
          </a:stretch>
        </p:blipFill>
        <p:spPr>
          <a:xfrm>
            <a:off x="10697058" y="6233888"/>
            <a:ext cx="891020" cy="191503"/>
          </a:xfrm>
          <a:prstGeom prst="rect">
            <a:avLst/>
          </a:prstGeom>
        </p:spPr>
      </p:pic>
      <p:sp>
        <p:nvSpPr>
          <p:cNvPr id="25" name="Title 1">
            <a:extLst>
              <a:ext uri="{FF2B5EF4-FFF2-40B4-BE49-F238E27FC236}">
                <a16:creationId xmlns:a16="http://schemas.microsoft.com/office/drawing/2014/main" id="{02FAFC4C-CE46-4CB3-88E4-BB76CE4432A6}"/>
              </a:ext>
            </a:extLst>
          </p:cNvPr>
          <p:cNvSpPr>
            <a:spLocks noGrp="1"/>
          </p:cNvSpPr>
          <p:nvPr>
            <p:ph type="title" hasCustomPrompt="1"/>
          </p:nvPr>
        </p:nvSpPr>
        <p:spPr>
          <a:xfrm>
            <a:off x="433215" y="387809"/>
            <a:ext cx="11315956" cy="966930"/>
          </a:xfrm>
        </p:spPr>
        <p:txBody>
          <a:bodyPr>
            <a:norm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Body 4</a:t>
            </a:r>
          </a:p>
        </p:txBody>
      </p:sp>
      <p:pic>
        <p:nvPicPr>
          <p:cNvPr id="9" name="Picture 8">
            <a:extLst>
              <a:ext uri="{FF2B5EF4-FFF2-40B4-BE49-F238E27FC236}">
                <a16:creationId xmlns:a16="http://schemas.microsoft.com/office/drawing/2014/main" id="{43663A1F-0004-4C47-B14E-D9B46EC6D2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6203" y="6055609"/>
            <a:ext cx="1805796" cy="533531"/>
          </a:xfrm>
          <a:prstGeom prst="rect">
            <a:avLst/>
          </a:prstGeom>
        </p:spPr>
      </p:pic>
      <p:sp>
        <p:nvSpPr>
          <p:cNvPr id="10" name="Text Placeholder 2">
            <a:extLst>
              <a:ext uri="{FF2B5EF4-FFF2-40B4-BE49-F238E27FC236}">
                <a16:creationId xmlns:a16="http://schemas.microsoft.com/office/drawing/2014/main" id="{3B4B21B9-835F-497C-9F12-215F0954E789}"/>
              </a:ext>
            </a:extLst>
          </p:cNvPr>
          <p:cNvSpPr>
            <a:spLocks noGrp="1"/>
          </p:cNvSpPr>
          <p:nvPr>
            <p:ph type="body" sz="quarter" idx="10"/>
          </p:nvPr>
        </p:nvSpPr>
        <p:spPr>
          <a:xfrm>
            <a:off x="442822" y="1958196"/>
            <a:ext cx="11296742" cy="4028531"/>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88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621F38-34A5-40B1-9096-4A055E5F93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pic>
        <p:nvPicPr>
          <p:cNvPr id="24" name="Picture 23">
            <a:extLst>
              <a:ext uri="{FF2B5EF4-FFF2-40B4-BE49-F238E27FC236}">
                <a16:creationId xmlns:a16="http://schemas.microsoft.com/office/drawing/2014/main" id="{87E10851-C121-477C-9255-8D5F5A27F6DC}"/>
              </a:ext>
            </a:extLst>
          </p:cNvPr>
          <p:cNvPicPr>
            <a:picLocks noChangeAspect="1"/>
          </p:cNvPicPr>
          <p:nvPr userDrawn="1"/>
        </p:nvPicPr>
        <p:blipFill>
          <a:blip r:embed="rId3"/>
          <a:stretch>
            <a:fillRect/>
          </a:stretch>
        </p:blipFill>
        <p:spPr>
          <a:xfrm>
            <a:off x="10697058" y="6233888"/>
            <a:ext cx="891020" cy="191503"/>
          </a:xfrm>
          <a:prstGeom prst="rect">
            <a:avLst/>
          </a:prstGeom>
        </p:spPr>
      </p:pic>
      <p:sp>
        <p:nvSpPr>
          <p:cNvPr id="11" name="Slide Number Placeholder 5">
            <a:extLst>
              <a:ext uri="{FF2B5EF4-FFF2-40B4-BE49-F238E27FC236}">
                <a16:creationId xmlns:a16="http://schemas.microsoft.com/office/drawing/2014/main" id="{10F99B25-A8BB-45B3-A13E-B26854FBEE3E}"/>
              </a:ext>
            </a:extLst>
          </p:cNvPr>
          <p:cNvSpPr txBox="1">
            <a:spLocks/>
          </p:cNvSpPr>
          <p:nvPr userDrawn="1"/>
        </p:nvSpPr>
        <p:spPr>
          <a:xfrm>
            <a:off x="491622" y="6147076"/>
            <a:ext cx="1165860" cy="365125"/>
          </a:xfrm>
          <a:prstGeom prst="rect">
            <a:avLst/>
          </a:prstGeom>
          <a:ln>
            <a:noFill/>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fld id="{73D2E89D-7970-7E41-B329-403A9F2E830F}" type="slidenum">
              <a:rPr lang="en-US" sz="1400" b="1" smtClean="0">
                <a:solidFill>
                  <a:schemeClr val="bg1"/>
                </a:solidFill>
                <a:latin typeface="Arial" panose="020B0604020202020204" pitchFamily="34" charset="0"/>
                <a:cs typeface="Arial" panose="020B0604020202020204" pitchFamily="34" charset="0"/>
              </a:rPr>
              <a:pPr algn="l">
                <a:spcAft>
                  <a:spcPts val="600"/>
                </a:spcAft>
                <a:defRPr/>
              </a:pPr>
              <a:t>‹#›</a:t>
            </a:fld>
            <a:endParaRPr lang="en-US" sz="1400" b="1"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0789C1F-B030-407B-81C8-8170EBBD4EFB}"/>
              </a:ext>
            </a:extLst>
          </p:cNvPr>
          <p:cNvPicPr>
            <a:picLocks noChangeAspect="1"/>
          </p:cNvPicPr>
          <p:nvPr userDrawn="1"/>
        </p:nvPicPr>
        <p:blipFill>
          <a:blip r:embed="rId3"/>
          <a:stretch>
            <a:fillRect/>
          </a:stretch>
        </p:blipFill>
        <p:spPr>
          <a:xfrm>
            <a:off x="10697058" y="6233888"/>
            <a:ext cx="891020" cy="191503"/>
          </a:xfrm>
          <a:prstGeom prst="rect">
            <a:avLst/>
          </a:prstGeom>
        </p:spPr>
      </p:pic>
      <p:sp>
        <p:nvSpPr>
          <p:cNvPr id="25" name="Title 1">
            <a:extLst>
              <a:ext uri="{FF2B5EF4-FFF2-40B4-BE49-F238E27FC236}">
                <a16:creationId xmlns:a16="http://schemas.microsoft.com/office/drawing/2014/main" id="{02FAFC4C-CE46-4CB3-88E4-BB76CE4432A6}"/>
              </a:ext>
            </a:extLst>
          </p:cNvPr>
          <p:cNvSpPr>
            <a:spLocks noGrp="1"/>
          </p:cNvSpPr>
          <p:nvPr>
            <p:ph type="title" hasCustomPrompt="1"/>
          </p:nvPr>
        </p:nvSpPr>
        <p:spPr>
          <a:xfrm>
            <a:off x="442822" y="387809"/>
            <a:ext cx="11296742" cy="966930"/>
          </a:xfrm>
        </p:spPr>
        <p:txBody>
          <a:bodyPr>
            <a:norm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Body 5</a:t>
            </a:r>
          </a:p>
        </p:txBody>
      </p:sp>
      <p:pic>
        <p:nvPicPr>
          <p:cNvPr id="10" name="Picture 9">
            <a:extLst>
              <a:ext uri="{FF2B5EF4-FFF2-40B4-BE49-F238E27FC236}">
                <a16:creationId xmlns:a16="http://schemas.microsoft.com/office/drawing/2014/main" id="{74541327-D3F5-43F8-9546-CDAB8E8CC4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6203" y="6055609"/>
            <a:ext cx="1805796" cy="533531"/>
          </a:xfrm>
          <a:prstGeom prst="rect">
            <a:avLst/>
          </a:prstGeom>
        </p:spPr>
      </p:pic>
      <p:sp>
        <p:nvSpPr>
          <p:cNvPr id="13" name="Text Placeholder 2">
            <a:extLst>
              <a:ext uri="{FF2B5EF4-FFF2-40B4-BE49-F238E27FC236}">
                <a16:creationId xmlns:a16="http://schemas.microsoft.com/office/drawing/2014/main" id="{0C23ED1D-B8CC-42A2-8C80-543308C20E1C}"/>
              </a:ext>
            </a:extLst>
          </p:cNvPr>
          <p:cNvSpPr>
            <a:spLocks noGrp="1"/>
          </p:cNvSpPr>
          <p:nvPr>
            <p:ph type="body" sz="quarter" idx="10"/>
          </p:nvPr>
        </p:nvSpPr>
        <p:spPr>
          <a:xfrm>
            <a:off x="442822" y="1958196"/>
            <a:ext cx="11296742" cy="4028531"/>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970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9E76A8-6371-4A3A-903A-E73E536786B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1">
            <a:extLst>
              <a:ext uri="{FF2B5EF4-FFF2-40B4-BE49-F238E27FC236}">
                <a16:creationId xmlns:a16="http://schemas.microsoft.com/office/drawing/2014/main" id="{02FAFC4C-CE46-4CB3-88E4-BB76CE4432A6}"/>
              </a:ext>
            </a:extLst>
          </p:cNvPr>
          <p:cNvSpPr>
            <a:spLocks noGrp="1"/>
          </p:cNvSpPr>
          <p:nvPr>
            <p:ph type="title" hasCustomPrompt="1"/>
          </p:nvPr>
        </p:nvSpPr>
        <p:spPr>
          <a:xfrm>
            <a:off x="442821" y="2491320"/>
            <a:ext cx="11306353" cy="1875360"/>
          </a:xfrm>
        </p:spPr>
        <p:txBody>
          <a:bodyPr>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a:t>Transition 1</a:t>
            </a:r>
          </a:p>
        </p:txBody>
      </p:sp>
      <p:pic>
        <p:nvPicPr>
          <p:cNvPr id="17" name="Picture 16">
            <a:extLst>
              <a:ext uri="{FF2B5EF4-FFF2-40B4-BE49-F238E27FC236}">
                <a16:creationId xmlns:a16="http://schemas.microsoft.com/office/drawing/2014/main" id="{21E8BEF6-47B4-40E0-BCE6-E5336326C8AD}"/>
              </a:ext>
            </a:extLst>
          </p:cNvPr>
          <p:cNvPicPr>
            <a:picLocks noChangeAspect="1"/>
          </p:cNvPicPr>
          <p:nvPr userDrawn="1"/>
        </p:nvPicPr>
        <p:blipFill>
          <a:blip r:embed="rId2"/>
          <a:stretch>
            <a:fillRect/>
          </a:stretch>
        </p:blipFill>
        <p:spPr>
          <a:xfrm>
            <a:off x="10697058" y="6233888"/>
            <a:ext cx="916489" cy="196977"/>
          </a:xfrm>
          <a:prstGeom prst="rect">
            <a:avLst/>
          </a:prstGeom>
        </p:spPr>
      </p:pic>
    </p:spTree>
    <p:extLst>
      <p:ext uri="{BB962C8B-B14F-4D97-AF65-F5344CB8AC3E}">
        <p14:creationId xmlns:p14="http://schemas.microsoft.com/office/powerpoint/2010/main" val="60249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2FAFC4C-CE46-4CB3-88E4-BB76CE4432A6}"/>
              </a:ext>
            </a:extLst>
          </p:cNvPr>
          <p:cNvSpPr>
            <a:spLocks noGrp="1"/>
          </p:cNvSpPr>
          <p:nvPr>
            <p:ph type="title" hasCustomPrompt="1"/>
          </p:nvPr>
        </p:nvSpPr>
        <p:spPr>
          <a:xfrm>
            <a:off x="442821" y="2491320"/>
            <a:ext cx="11306353" cy="1875360"/>
          </a:xfrm>
        </p:spPr>
        <p:txBody>
          <a:bodyPr>
            <a:normAutofit/>
          </a:bodyPr>
          <a:lstStyle>
            <a:lvl1pPr algn="ctr">
              <a:defRPr sz="4800">
                <a:solidFill>
                  <a:schemeClr val="tx1"/>
                </a:solidFill>
                <a:latin typeface="Arial" panose="020B0604020202020204" pitchFamily="34" charset="0"/>
                <a:cs typeface="Arial" panose="020B0604020202020204" pitchFamily="34" charset="0"/>
              </a:defRPr>
            </a:lvl1pPr>
          </a:lstStyle>
          <a:p>
            <a:r>
              <a:rPr lang="en-US" dirty="0"/>
              <a:t>Transition 2</a:t>
            </a:r>
          </a:p>
        </p:txBody>
      </p:sp>
      <p:pic>
        <p:nvPicPr>
          <p:cNvPr id="17" name="Picture 16">
            <a:extLst>
              <a:ext uri="{FF2B5EF4-FFF2-40B4-BE49-F238E27FC236}">
                <a16:creationId xmlns:a16="http://schemas.microsoft.com/office/drawing/2014/main" id="{21E8BEF6-47B4-40E0-BCE6-E5336326C8AD}"/>
              </a:ext>
            </a:extLst>
          </p:cNvPr>
          <p:cNvPicPr>
            <a:picLocks noChangeAspect="1"/>
          </p:cNvPicPr>
          <p:nvPr userDrawn="1"/>
        </p:nvPicPr>
        <p:blipFill>
          <a:blip r:embed="rId2"/>
          <a:stretch>
            <a:fillRect/>
          </a:stretch>
        </p:blipFill>
        <p:spPr>
          <a:xfrm>
            <a:off x="10697058" y="6233888"/>
            <a:ext cx="916489" cy="196977"/>
          </a:xfrm>
          <a:prstGeom prst="rect">
            <a:avLst/>
          </a:prstGeom>
        </p:spPr>
      </p:pic>
    </p:spTree>
    <p:extLst>
      <p:ext uri="{BB962C8B-B14F-4D97-AF65-F5344CB8AC3E}">
        <p14:creationId xmlns:p14="http://schemas.microsoft.com/office/powerpoint/2010/main" val="61087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7BB1E-7953-4AEB-A6D1-BC90C728A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B4582A-91E9-4FC7-8205-AB1A2764F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A1E3D-42FF-4C2F-BC68-D29633798D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7D62C-8F31-4F68-8133-57693B785A72}" type="datetimeFigureOut">
              <a:rPr lang="en-US" smtClean="0"/>
              <a:t>11/21/2023</a:t>
            </a:fld>
            <a:endParaRPr lang="en-US" dirty="0"/>
          </a:p>
        </p:txBody>
      </p:sp>
      <p:sp>
        <p:nvSpPr>
          <p:cNvPr id="5" name="Footer Placeholder 4">
            <a:extLst>
              <a:ext uri="{FF2B5EF4-FFF2-40B4-BE49-F238E27FC236}">
                <a16:creationId xmlns:a16="http://schemas.microsoft.com/office/drawing/2014/main" id="{2DCC7543-ABD6-4AE7-A55D-E387EB9CE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E2A546-B6CE-48DF-B174-805818237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8D315-EC24-4D1C-8E67-4417B71A0ADE}" type="slidenum">
              <a:rPr lang="en-US" smtClean="0"/>
              <a:t>‹#›</a:t>
            </a:fld>
            <a:endParaRPr lang="en-US" dirty="0"/>
          </a:p>
        </p:txBody>
      </p:sp>
    </p:spTree>
    <p:extLst>
      <p:ext uri="{BB962C8B-B14F-4D97-AF65-F5344CB8AC3E}">
        <p14:creationId xmlns:p14="http://schemas.microsoft.com/office/powerpoint/2010/main" val="537310821"/>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1" r:id="rId3"/>
    <p:sldLayoutId id="2147483682" r:id="rId4"/>
    <p:sldLayoutId id="2147483685" r:id="rId5"/>
    <p:sldLayoutId id="2147483686" r:id="rId6"/>
    <p:sldLayoutId id="2147483688" r:id="rId7"/>
    <p:sldLayoutId id="2147483689" r:id="rId8"/>
    <p:sldLayoutId id="2147483700" r:id="rId9"/>
    <p:sldLayoutId id="2147483690" r:id="rId10"/>
    <p:sldLayoutId id="2147483692" r:id="rId11"/>
    <p:sldLayoutId id="2147483699" r:id="rId12"/>
    <p:sldLayoutId id="2147483695" r:id="rId13"/>
    <p:sldLayoutId id="214748369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93CDE1-847B-42A4-9B0F-DC3927D6CDD0}"/>
              </a:ext>
            </a:extLst>
          </p:cNvPr>
          <p:cNvSpPr>
            <a:spLocks noGrp="1"/>
          </p:cNvSpPr>
          <p:nvPr>
            <p:ph type="body" sz="quarter" idx="11"/>
          </p:nvPr>
        </p:nvSpPr>
        <p:spPr/>
        <p:txBody>
          <a:bodyPr vert="horz" lIns="91440" tIns="45720" rIns="91440" bIns="45720" rtlCol="0" anchor="t">
            <a:noAutofit/>
          </a:bodyPr>
          <a:lstStyle/>
          <a:p>
            <a:r>
              <a:rPr lang="en-US" sz="5400" b="0" dirty="0"/>
              <a:t>Claim Drafting Strategies</a:t>
            </a:r>
            <a:endParaRPr lang="en-US" dirty="0"/>
          </a:p>
        </p:txBody>
      </p:sp>
      <p:sp>
        <p:nvSpPr>
          <p:cNvPr id="3" name="Text Placeholder 2">
            <a:extLst>
              <a:ext uri="{FF2B5EF4-FFF2-40B4-BE49-F238E27FC236}">
                <a16:creationId xmlns:a16="http://schemas.microsoft.com/office/drawing/2014/main" id="{31577AFB-F035-4123-88B7-86EF5ABB6AE3}"/>
              </a:ext>
            </a:extLst>
          </p:cNvPr>
          <p:cNvSpPr>
            <a:spLocks noGrp="1"/>
          </p:cNvSpPr>
          <p:nvPr>
            <p:ph type="body" sz="quarter" idx="12"/>
          </p:nvPr>
        </p:nvSpPr>
        <p:spPr/>
        <p:txBody>
          <a:bodyPr vert="horz" lIns="91440" tIns="45720" rIns="91440" bIns="45720" rtlCol="0" anchor="t">
            <a:noAutofit/>
          </a:bodyPr>
          <a:lstStyle/>
          <a:p>
            <a:r>
              <a:rPr lang="en-US" dirty="0"/>
              <a:t>October 12, 2023 | Ryan Heck and Kyle Rinehart</a:t>
            </a:r>
          </a:p>
        </p:txBody>
      </p:sp>
    </p:spTree>
    <p:extLst>
      <p:ext uri="{BB962C8B-B14F-4D97-AF65-F5344CB8AC3E}">
        <p14:creationId xmlns:p14="http://schemas.microsoft.com/office/powerpoint/2010/main" val="1188782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0" y="882005"/>
            <a:ext cx="8739780" cy="598471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Infringement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Claim elements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to be shown as provided by a direct infringer.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Claim environment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required to be shown as provided a direct infringer.</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solidFill>
                  <a:prstClr val="black"/>
                </a:solidFill>
                <a:latin typeface="Arial" panose="020B0604020202020204" pitchFamily="34" charset="0"/>
                <a:cs typeface="Arial" panose="020B0604020202020204" pitchFamily="34" charset="0"/>
              </a:rPr>
              <a:t>Variable degree of proof as to presence in environment:</a:t>
            </a:r>
          </a:p>
          <a:p>
            <a:pPr marL="1600200" lvl="3" indent="-228600">
              <a:lnSpc>
                <a:spcPct val="90000"/>
              </a:lnSpc>
              <a:spcBef>
                <a:spcPts val="500"/>
              </a:spcBef>
              <a:buFont typeface="Arial" panose="020B0604020202020204" pitchFamily="34" charset="0"/>
              <a:buChar char="•"/>
              <a:defRPr/>
            </a:pPr>
            <a:r>
              <a:rPr lang="en-US" sz="1600" i="1" dirty="0">
                <a:solidFill>
                  <a:prstClr val="black"/>
                </a:solidFill>
                <a:latin typeface="Arial" panose="020B0604020202020204" pitchFamily="34" charset="0"/>
                <a:cs typeface="Arial" panose="020B0604020202020204" pitchFamily="34" charset="0"/>
              </a:rPr>
              <a:t>See </a:t>
            </a:r>
            <a:r>
              <a:rPr lang="en-US" sz="1600" i="1" dirty="0">
                <a:latin typeface="Arial" panose="020B0604020202020204" pitchFamily="34" charset="0"/>
                <a:cs typeface="Arial" panose="020B0604020202020204" pitchFamily="34" charset="0"/>
              </a:rPr>
              <a:t>INVT SPE LLC v. Int'l Trade Comm'n</a:t>
            </a:r>
            <a:r>
              <a:rPr lang="en-US" sz="1600" dirty="0">
                <a:latin typeface="Arial" panose="020B0604020202020204" pitchFamily="34" charset="0"/>
                <a:cs typeface="Arial" panose="020B0604020202020204" pitchFamily="34" charset="0"/>
              </a:rPr>
              <a:t>, 46 F.4th 1361 (Fed. Cir. 2022).</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Claim limitations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Claim terms that “limit” the claim and are entitled to patentable weight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Claim context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Claim terms that are not entitled to patentable weight</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Maybe embrace terms that might be termed “limitations” in other contexts</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Product-by-process “limitations”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still be relevant to claim interpretation, definiteness, written description, help with claim clarity</a:t>
            </a: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5017674" cy="966930"/>
          </a:xfrm>
        </p:spPr>
        <p:txBody>
          <a:bodyPr/>
          <a:lstStyle/>
          <a:p>
            <a:r>
              <a:rPr lang="en-US" dirty="0">
                <a:solidFill>
                  <a:schemeClr val="tx1"/>
                </a:solidFill>
              </a:rPr>
              <a:t>Definition Exposition</a:t>
            </a:r>
          </a:p>
        </p:txBody>
      </p:sp>
      <p:pic>
        <p:nvPicPr>
          <p:cNvPr id="9" name="Picture 8">
            <a:extLst>
              <a:ext uri="{FF2B5EF4-FFF2-40B4-BE49-F238E27FC236}">
                <a16:creationId xmlns:a16="http://schemas.microsoft.com/office/drawing/2014/main" id="{332083EF-C02D-2050-B86C-A8B73C250FFF}"/>
              </a:ext>
            </a:extLst>
          </p:cNvPr>
          <p:cNvPicPr>
            <a:picLocks noChangeAspect="1"/>
          </p:cNvPicPr>
          <p:nvPr/>
        </p:nvPicPr>
        <p:blipFill>
          <a:blip r:embed="rId2"/>
          <a:stretch>
            <a:fillRect/>
          </a:stretch>
        </p:blipFill>
        <p:spPr>
          <a:xfrm>
            <a:off x="8819679" y="3482"/>
            <a:ext cx="3372321" cy="5934903"/>
          </a:xfrm>
          <a:prstGeom prst="rect">
            <a:avLst/>
          </a:prstGeom>
        </p:spPr>
      </p:pic>
    </p:spTree>
    <p:extLst>
      <p:ext uri="{BB962C8B-B14F-4D97-AF65-F5344CB8AC3E}">
        <p14:creationId xmlns:p14="http://schemas.microsoft.com/office/powerpoint/2010/main" val="3198080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E4399B-9952-8FFC-8109-4C0CA00CE4B7}"/>
              </a:ext>
            </a:extLst>
          </p:cNvPr>
          <p:cNvSpPr txBox="1"/>
          <p:nvPr/>
        </p:nvSpPr>
        <p:spPr>
          <a:xfrm>
            <a:off x="39324" y="1901361"/>
            <a:ext cx="9040314" cy="3539430"/>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Preamble – intended use versus antecedent basis / “essential structure”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Printed matter / descriptive material – not entitled to patentable weight “if not functionally related to substrate”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Intended use / result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Optional / conditional language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Process portion of product-by-process claim</a:t>
            </a:r>
          </a:p>
        </p:txBody>
      </p:sp>
      <p:sp>
        <p:nvSpPr>
          <p:cNvPr id="7" name="TextBox 6">
            <a:extLst>
              <a:ext uri="{FF2B5EF4-FFF2-40B4-BE49-F238E27FC236}">
                <a16:creationId xmlns:a16="http://schemas.microsoft.com/office/drawing/2014/main" id="{045AE6F8-58FB-9D8F-E21F-CAC1856E5214}"/>
              </a:ext>
            </a:extLst>
          </p:cNvPr>
          <p:cNvSpPr txBox="1"/>
          <p:nvPr/>
        </p:nvSpPr>
        <p:spPr>
          <a:xfrm>
            <a:off x="1884285" y="325799"/>
            <a:ext cx="8751164"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No Patentable Weight – Claim “Context”</a:t>
            </a:r>
          </a:p>
        </p:txBody>
      </p:sp>
      <p:pic>
        <p:nvPicPr>
          <p:cNvPr id="10" name="Picture 9">
            <a:extLst>
              <a:ext uri="{FF2B5EF4-FFF2-40B4-BE49-F238E27FC236}">
                <a16:creationId xmlns:a16="http://schemas.microsoft.com/office/drawing/2014/main" id="{3A67B48F-E46F-FB4E-359B-4FA9A0D31425}"/>
              </a:ext>
            </a:extLst>
          </p:cNvPr>
          <p:cNvPicPr>
            <a:picLocks noChangeAspect="1"/>
          </p:cNvPicPr>
          <p:nvPr/>
        </p:nvPicPr>
        <p:blipFill>
          <a:blip r:embed="rId2"/>
          <a:stretch>
            <a:fillRect/>
          </a:stretch>
        </p:blipFill>
        <p:spPr>
          <a:xfrm>
            <a:off x="8914130" y="3671076"/>
            <a:ext cx="3277870" cy="3018408"/>
          </a:xfrm>
          <a:prstGeom prst="rect">
            <a:avLst/>
          </a:prstGeom>
        </p:spPr>
      </p:pic>
    </p:spTree>
    <p:extLst>
      <p:ext uri="{BB962C8B-B14F-4D97-AF65-F5344CB8AC3E}">
        <p14:creationId xmlns:p14="http://schemas.microsoft.com/office/powerpoint/2010/main" val="220067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D819FDB-D7B6-55CF-1AEB-EC1BF8FF13AB}"/>
              </a:ext>
            </a:extLst>
          </p:cNvPr>
          <p:cNvSpPr>
            <a:spLocks noGrp="1"/>
          </p:cNvSpPr>
          <p:nvPr>
            <p:ph type="title"/>
          </p:nvPr>
        </p:nvSpPr>
        <p:spPr>
          <a:xfrm>
            <a:off x="0" y="393361"/>
            <a:ext cx="9800948" cy="1249394"/>
          </a:xfrm>
        </p:spPr>
        <p:txBody>
          <a:bodyPr vert="horz" lIns="91440" tIns="45720" rIns="91440" bIns="45720" rtlCol="0" anchor="ctr">
            <a:normAutofit/>
          </a:bodyPr>
          <a:lstStyle/>
          <a:p>
            <a:pPr algn="ctr"/>
            <a:r>
              <a:rPr lang="en-US" kern="1200" dirty="0">
                <a:solidFill>
                  <a:schemeClr val="tx1"/>
                </a:solidFill>
              </a:rPr>
              <a:t>“Dialing In” Claim Language for Art and Infringement</a:t>
            </a:r>
          </a:p>
        </p:txBody>
      </p:sp>
      <p:sp>
        <p:nvSpPr>
          <p:cNvPr id="1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EE88E97-3115-682D-FD48-8E4207EAD128}"/>
              </a:ext>
            </a:extLst>
          </p:cNvPr>
          <p:cNvPicPr>
            <a:picLocks noChangeAspect="1"/>
          </p:cNvPicPr>
          <p:nvPr/>
        </p:nvPicPr>
        <p:blipFill>
          <a:blip r:embed="rId2"/>
          <a:stretch>
            <a:fillRect/>
          </a:stretch>
        </p:blipFill>
        <p:spPr>
          <a:xfrm>
            <a:off x="10501816" y="0"/>
            <a:ext cx="1685588" cy="2896662"/>
          </a:xfrm>
          <a:prstGeom prst="rect">
            <a:avLst/>
          </a:prstGeom>
        </p:spPr>
      </p:pic>
      <p:pic>
        <p:nvPicPr>
          <p:cNvPr id="5" name="Picture 4">
            <a:extLst>
              <a:ext uri="{FF2B5EF4-FFF2-40B4-BE49-F238E27FC236}">
                <a16:creationId xmlns:a16="http://schemas.microsoft.com/office/drawing/2014/main" id="{854518EB-A8BA-3599-CC04-1AEA3B58FC24}"/>
              </a:ext>
            </a:extLst>
          </p:cNvPr>
          <p:cNvPicPr>
            <a:picLocks noChangeAspect="1"/>
          </p:cNvPicPr>
          <p:nvPr/>
        </p:nvPicPr>
        <p:blipFill>
          <a:blip r:embed="rId3"/>
          <a:stretch>
            <a:fillRect/>
          </a:stretch>
        </p:blipFill>
        <p:spPr>
          <a:xfrm>
            <a:off x="-94346" y="3181545"/>
            <a:ext cx="12376095" cy="2936847"/>
          </a:xfrm>
          <a:prstGeom prst="rect">
            <a:avLst/>
          </a:prstGeom>
        </p:spPr>
      </p:pic>
    </p:spTree>
    <p:extLst>
      <p:ext uri="{BB962C8B-B14F-4D97-AF65-F5344CB8AC3E}">
        <p14:creationId xmlns:p14="http://schemas.microsoft.com/office/powerpoint/2010/main" val="295277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84F52-4DDB-3C81-F15A-BAC98E4D0501}"/>
              </a:ext>
            </a:extLst>
          </p:cNvPr>
          <p:cNvSpPr txBox="1"/>
          <p:nvPr/>
        </p:nvSpPr>
        <p:spPr>
          <a:xfrm>
            <a:off x="6513788" y="83890"/>
            <a:ext cx="4840010" cy="85535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Arial" panose="020B0604020202020204" pitchFamily="34" charset="0"/>
                <a:ea typeface="+mj-ea"/>
                <a:cs typeface="Arial" panose="020B0604020202020204" pitchFamily="34" charset="0"/>
              </a:rPr>
              <a:t>Worst of Both Worlds</a:t>
            </a:r>
          </a:p>
        </p:txBody>
      </p:sp>
      <p:pic>
        <p:nvPicPr>
          <p:cNvPr id="3" name="Picture 2" descr="A toy city in a glass case with smoke and clouds of pink smoke&#10;&#10;Description automatically generated">
            <a:extLst>
              <a:ext uri="{FF2B5EF4-FFF2-40B4-BE49-F238E27FC236}">
                <a16:creationId xmlns:a16="http://schemas.microsoft.com/office/drawing/2014/main" id="{3C7A9079-4096-96C7-C0A3-D6512BE72DC7}"/>
              </a:ext>
            </a:extLst>
          </p:cNvPr>
          <p:cNvPicPr>
            <a:picLocks noChangeAspect="1"/>
          </p:cNvPicPr>
          <p:nvPr/>
        </p:nvPicPr>
        <p:blipFill rotWithShape="1">
          <a:blip r:embed="rId2">
            <a:extLst>
              <a:ext uri="{28A0092B-C50C-407E-A947-70E740481C1C}">
                <a14:useLocalDpi xmlns:a14="http://schemas.microsoft.com/office/drawing/2010/main" val="0"/>
              </a:ext>
            </a:extLst>
          </a:blip>
          <a:srcRect l="442" r="1037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extBox 4">
            <a:extLst>
              <a:ext uri="{FF2B5EF4-FFF2-40B4-BE49-F238E27FC236}">
                <a16:creationId xmlns:a16="http://schemas.microsoft.com/office/drawing/2014/main" id="{0E0C60E1-B70E-488D-5DDA-9D527BF89EA2}"/>
              </a:ext>
            </a:extLst>
          </p:cNvPr>
          <p:cNvSpPr txBox="1"/>
          <p:nvPr/>
        </p:nvSpPr>
        <p:spPr>
          <a:xfrm>
            <a:off x="6191075" y="1233182"/>
            <a:ext cx="5880683" cy="4943781"/>
          </a:xfrm>
          <a:prstGeom prst="rect">
            <a:avLst/>
          </a:prstGeom>
        </p:spPr>
        <p:txBody>
          <a:bodyPr vert="horz" lIns="91440" tIns="45720" rIns="91440" bIns="45720" rtlCol="0">
            <a:normAutofit lnSpcReduction="10000"/>
          </a:bodyPr>
          <a:lstStyle/>
          <a:p>
            <a:pPr>
              <a:lnSpc>
                <a:spcPct val="90000"/>
              </a:lnSpc>
              <a:spcAft>
                <a:spcPts val="600"/>
              </a:spcAft>
            </a:pPr>
            <a:r>
              <a:rPr lang="en-US" dirty="0">
                <a:latin typeface="Arial" panose="020B0604020202020204" pitchFamily="34" charset="0"/>
                <a:cs typeface="Arial" panose="020B0604020202020204" pitchFamily="34" charset="0"/>
              </a:rPr>
              <a:t>In determining </a:t>
            </a:r>
            <a:r>
              <a:rPr lang="en-US" u="sng" dirty="0">
                <a:solidFill>
                  <a:srgbClr val="00B0F0"/>
                </a:solidFill>
                <a:latin typeface="Arial" panose="020B0604020202020204" pitchFamily="34" charset="0"/>
                <a:cs typeface="Arial" panose="020B0604020202020204" pitchFamily="34" charset="0"/>
              </a:rPr>
              <a:t>validity</a:t>
            </a:r>
            <a:r>
              <a:rPr lang="en-US" dirty="0">
                <a:latin typeface="Arial" panose="020B0604020202020204" pitchFamily="34" charset="0"/>
                <a:cs typeface="Arial" panose="020B0604020202020204" pitchFamily="34" charset="0"/>
              </a:rPr>
              <a:t> of a product-by-process claim, the </a:t>
            </a:r>
            <a:r>
              <a:rPr lang="en-US" u="sng" dirty="0">
                <a:solidFill>
                  <a:srgbClr val="00B0F0"/>
                </a:solidFill>
                <a:latin typeface="Arial" panose="020B0604020202020204" pitchFamily="34" charset="0"/>
                <a:cs typeface="Arial" panose="020B0604020202020204" pitchFamily="34" charset="0"/>
              </a:rPr>
              <a:t>focus is on the product and </a:t>
            </a:r>
            <a:r>
              <a:rPr lang="en-US" i="1" u="sng" dirty="0">
                <a:solidFill>
                  <a:srgbClr val="00B0F0"/>
                </a:solidFill>
                <a:latin typeface="Arial" panose="020B0604020202020204" pitchFamily="34" charset="0"/>
                <a:cs typeface="Arial" panose="020B0604020202020204" pitchFamily="34" charset="0"/>
              </a:rPr>
              <a:t>not</a:t>
            </a:r>
            <a:r>
              <a:rPr lang="en-US" u="sng" dirty="0">
                <a:solidFill>
                  <a:srgbClr val="00B0F0"/>
                </a:solidFill>
                <a:latin typeface="Arial" panose="020B0604020202020204" pitchFamily="34" charset="0"/>
                <a:cs typeface="Arial" panose="020B0604020202020204" pitchFamily="34" charset="0"/>
              </a:rPr>
              <a:t> on the process of making it</a:t>
            </a:r>
            <a:r>
              <a:rPr lang="en-US" dirty="0">
                <a:latin typeface="Arial" panose="020B0604020202020204" pitchFamily="34" charset="0"/>
                <a:cs typeface="Arial" panose="020B0604020202020204" pitchFamily="34" charset="0"/>
              </a:rPr>
              <a:t>. …. That is because of the already described, long-standing rule that an old product is not patentable even if it is made by a new process. As a result, a product-by-process claim can be anticipated by a prior art product that does not adhere to the claim’s process limitation. In determining </a:t>
            </a:r>
            <a:r>
              <a:rPr lang="en-US" dirty="0">
                <a:solidFill>
                  <a:srgbClr val="FF0000"/>
                </a:solidFill>
                <a:latin typeface="Arial" panose="020B0604020202020204" pitchFamily="34" charset="0"/>
                <a:cs typeface="Arial" panose="020B0604020202020204" pitchFamily="34" charset="0"/>
              </a:rPr>
              <a:t>i</a:t>
            </a:r>
            <a:r>
              <a:rPr lang="en-US" u="sng" dirty="0">
                <a:solidFill>
                  <a:srgbClr val="FF0000"/>
                </a:solidFill>
                <a:latin typeface="Arial" panose="020B0604020202020204" pitchFamily="34" charset="0"/>
                <a:cs typeface="Arial" panose="020B0604020202020204" pitchFamily="34" charset="0"/>
              </a:rPr>
              <a:t>nfringement</a:t>
            </a:r>
            <a:r>
              <a:rPr lang="en-US" dirty="0">
                <a:latin typeface="Arial" panose="020B0604020202020204" pitchFamily="34" charset="0"/>
                <a:cs typeface="Arial" panose="020B0604020202020204" pitchFamily="34" charset="0"/>
              </a:rPr>
              <a:t> of a product-by-process claim, </a:t>
            </a:r>
            <a:r>
              <a:rPr lang="en-US" u="sng" dirty="0">
                <a:solidFill>
                  <a:srgbClr val="FF0000"/>
                </a:solidFill>
                <a:latin typeface="Arial" panose="020B0604020202020204" pitchFamily="34" charset="0"/>
                <a:cs typeface="Arial" panose="020B0604020202020204" pitchFamily="34" charset="0"/>
              </a:rPr>
              <a:t>however, the focus is on the process of making the product </a:t>
            </a:r>
            <a:r>
              <a:rPr lang="en-US" b="1" u="sng" dirty="0">
                <a:solidFill>
                  <a:srgbClr val="FF0000"/>
                </a:solidFill>
                <a:latin typeface="Arial" panose="020B0604020202020204" pitchFamily="34" charset="0"/>
                <a:cs typeface="Arial" panose="020B0604020202020204" pitchFamily="34" charset="0"/>
              </a:rPr>
              <a:t>as much as </a:t>
            </a:r>
            <a:r>
              <a:rPr lang="en-US" u="sng" dirty="0">
                <a:solidFill>
                  <a:srgbClr val="FF0000"/>
                </a:solidFill>
                <a:latin typeface="Arial" panose="020B0604020202020204" pitchFamily="34" charset="0"/>
                <a:cs typeface="Arial" panose="020B0604020202020204" pitchFamily="34" charset="0"/>
              </a:rPr>
              <a:t>it is on the product itself</a:t>
            </a:r>
            <a:r>
              <a:rPr lang="en-US" dirty="0">
                <a:latin typeface="Arial" panose="020B0604020202020204" pitchFamily="34" charset="0"/>
                <a:cs typeface="Arial" panose="020B0604020202020204" pitchFamily="34" charset="0"/>
              </a:rPr>
              <a:t>. … In other words, “process terms in product-by-process claims serve as limitations in determining infringement.” ... As a result, a product-by-process claim is not infringed by a product made by a process other than the one recited in the claim. </a:t>
            </a:r>
            <a:r>
              <a:rPr lang="en-US" i="1" dirty="0">
                <a:latin typeface="Arial" panose="020B0604020202020204" pitchFamily="34" charset="0"/>
                <a:cs typeface="Arial" panose="020B0604020202020204" pitchFamily="34" charset="0"/>
              </a:rPr>
              <a:t>Abbott v. Sandoz</a:t>
            </a:r>
            <a:r>
              <a:rPr lang="en-US" dirty="0">
                <a:latin typeface="Arial" panose="020B0604020202020204" pitchFamily="34" charset="0"/>
                <a:cs typeface="Arial" panose="020B0604020202020204" pitchFamily="34" charset="0"/>
              </a:rPr>
              <a:t>, 566 F.3d 1282 (Fed. Cir. 2009)</a:t>
            </a:r>
          </a:p>
          <a:p>
            <a:pPr marL="0" indent="-228600">
              <a:lnSpc>
                <a:spcPct val="90000"/>
              </a:lnSpc>
              <a:spcAft>
                <a:spcPts val="600"/>
              </a:spcAft>
              <a:buFont typeface="Arial" panose="020B0604020202020204" pitchFamily="34" charset="0"/>
              <a:buChar char="•"/>
            </a:pPr>
            <a:endParaRPr lang="en-US" sz="1300" dirty="0"/>
          </a:p>
          <a:p>
            <a:pPr marL="0" indent="-228600">
              <a:lnSpc>
                <a:spcPct val="90000"/>
              </a:lnSpc>
              <a:spcAft>
                <a:spcPts val="600"/>
              </a:spcAft>
              <a:buFont typeface="Arial" panose="020B0604020202020204" pitchFamily="34" charset="0"/>
              <a:buChar char="•"/>
            </a:pPr>
            <a:r>
              <a:rPr lang="en-US" sz="1300" dirty="0"/>
              <a:t>**  ”[I]f the process by which a product is made imparts ‘structural and functional differences’ distinguishing the claimed product from the prior art, then those differences ‘are relevant as evidence of no anticipation’ although they ‘are not explicitly part of the claim.”</a:t>
            </a:r>
          </a:p>
        </p:txBody>
      </p:sp>
    </p:spTree>
    <p:extLst>
      <p:ext uri="{BB962C8B-B14F-4D97-AF65-F5344CB8AC3E}">
        <p14:creationId xmlns:p14="http://schemas.microsoft.com/office/powerpoint/2010/main" val="3740735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8D9979-C0FA-643D-CAB8-BF766232ED2D}"/>
              </a:ext>
            </a:extLst>
          </p:cNvPr>
          <p:cNvSpPr txBox="1"/>
          <p:nvPr/>
        </p:nvSpPr>
        <p:spPr>
          <a:xfrm>
            <a:off x="1671221" y="237022"/>
            <a:ext cx="9425866"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Opportunities and </a:t>
            </a:r>
            <a:r>
              <a:rPr lang="en-US" sz="3600" i="1" dirty="0">
                <a:latin typeface="Arial" panose="020B0604020202020204" pitchFamily="34" charset="0"/>
                <a:cs typeface="Arial" panose="020B0604020202020204" pitchFamily="34" charset="0"/>
              </a:rPr>
              <a:t>Unintended Consequence</a:t>
            </a:r>
          </a:p>
        </p:txBody>
      </p:sp>
      <p:sp>
        <p:nvSpPr>
          <p:cNvPr id="11" name="TextBox 10">
            <a:extLst>
              <a:ext uri="{FF2B5EF4-FFF2-40B4-BE49-F238E27FC236}">
                <a16:creationId xmlns:a16="http://schemas.microsoft.com/office/drawing/2014/main" id="{16147115-2A58-F6F7-134E-E877E40E3DF6}"/>
              </a:ext>
            </a:extLst>
          </p:cNvPr>
          <p:cNvSpPr txBox="1"/>
          <p:nvPr/>
        </p:nvSpPr>
        <p:spPr>
          <a:xfrm>
            <a:off x="932155" y="1394625"/>
            <a:ext cx="10014012" cy="353943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a monolithic polymer structure </a:t>
            </a:r>
            <a:r>
              <a:rPr lang="en-US" sz="2800" i="1" dirty="0">
                <a:solidFill>
                  <a:srgbClr val="FF0000"/>
                </a:solidFill>
                <a:latin typeface="Arial" panose="020B0604020202020204" pitchFamily="34" charset="0"/>
                <a:cs typeface="Arial" panose="020B0604020202020204" pitchFamily="34" charset="0"/>
              </a:rPr>
              <a:t>being cast in one piece</a:t>
            </a:r>
            <a:r>
              <a:rPr lang="en-US" sz="2800" dirty="0">
                <a:latin typeface="Arial" panose="020B0604020202020204" pitchFamily="34" charset="0"/>
                <a:cs typeface="Arial" panose="020B0604020202020204" pitchFamily="34" charset="0"/>
              </a:rPr>
              <a:t>, the monolithic structure includes a flow tube and a cavity separated from the flow tube, wherein the flow tube defines a through-going straight flow section arranged for passage of a fluid between an inlet and an outlet, wherein a part of a wall of the flow section is part of an inside surface of the cavity, so that the flow section and the cavity has a shared wall area; and</a:t>
            </a:r>
          </a:p>
        </p:txBody>
      </p:sp>
      <p:sp>
        <p:nvSpPr>
          <p:cNvPr id="12" name="TextBox 11">
            <a:extLst>
              <a:ext uri="{FF2B5EF4-FFF2-40B4-BE49-F238E27FC236}">
                <a16:creationId xmlns:a16="http://schemas.microsoft.com/office/drawing/2014/main" id="{2F8A9921-A501-46EC-479F-59ABB65BB767}"/>
              </a:ext>
            </a:extLst>
          </p:cNvPr>
          <p:cNvSpPr txBox="1"/>
          <p:nvPr/>
        </p:nvSpPr>
        <p:spPr>
          <a:xfrm>
            <a:off x="229756" y="5094043"/>
            <a:ext cx="10060195" cy="369332"/>
          </a:xfrm>
          <a:prstGeom prst="rect">
            <a:avLst/>
          </a:prstGeom>
          <a:noFill/>
        </p:spPr>
        <p:txBody>
          <a:bodyPr wrap="square">
            <a:spAutoFit/>
          </a:bodyPr>
          <a:lstStyle/>
          <a:p>
            <a:pPr marL="0" indent="0">
              <a:buNone/>
            </a:pPr>
            <a:r>
              <a:rPr lang="en-US" i="1" dirty="0">
                <a:latin typeface="Arial" panose="020B0604020202020204" pitchFamily="34" charset="0"/>
                <a:cs typeface="Arial" panose="020B0604020202020204" pitchFamily="34" charset="0"/>
              </a:rPr>
              <a:t>Kamstrup A/S v. Axioma Metering UAB</a:t>
            </a:r>
            <a:r>
              <a:rPr lang="en-US" dirty="0">
                <a:latin typeface="Arial" panose="020B0604020202020204" pitchFamily="34" charset="0"/>
                <a:cs typeface="Arial" panose="020B0604020202020204" pitchFamily="34" charset="0"/>
              </a:rPr>
              <a:t>, No. 2021-1923 (Fed. Cir. Aug. 12, 2022) </a:t>
            </a:r>
          </a:p>
        </p:txBody>
      </p:sp>
      <p:pic>
        <p:nvPicPr>
          <p:cNvPr id="2" name="Picture 1">
            <a:extLst>
              <a:ext uri="{FF2B5EF4-FFF2-40B4-BE49-F238E27FC236}">
                <a16:creationId xmlns:a16="http://schemas.microsoft.com/office/drawing/2014/main" id="{69BAFCC0-86A5-11C4-F7BB-60C08A5066FB}"/>
              </a:ext>
            </a:extLst>
          </p:cNvPr>
          <p:cNvPicPr>
            <a:picLocks noChangeAspect="1"/>
          </p:cNvPicPr>
          <p:nvPr/>
        </p:nvPicPr>
        <p:blipFill>
          <a:blip r:embed="rId2"/>
          <a:stretch>
            <a:fillRect/>
          </a:stretch>
        </p:blipFill>
        <p:spPr>
          <a:xfrm>
            <a:off x="9531150" y="4699000"/>
            <a:ext cx="2660852" cy="2159001"/>
          </a:xfrm>
          <a:prstGeom prst="rect">
            <a:avLst/>
          </a:prstGeom>
        </p:spPr>
      </p:pic>
    </p:spTree>
    <p:extLst>
      <p:ext uri="{BB962C8B-B14F-4D97-AF65-F5344CB8AC3E}">
        <p14:creationId xmlns:p14="http://schemas.microsoft.com/office/powerpoint/2010/main" val="778544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A605F4-16C8-FC74-2031-DB45C4D83022}"/>
              </a:ext>
            </a:extLst>
          </p:cNvPr>
          <p:cNvSpPr txBox="1"/>
          <p:nvPr/>
        </p:nvSpPr>
        <p:spPr>
          <a:xfrm>
            <a:off x="1171852" y="796316"/>
            <a:ext cx="10138299" cy="3416320"/>
          </a:xfrm>
          <a:prstGeom prst="rect">
            <a:avLst/>
          </a:prstGeom>
          <a:noFill/>
        </p:spPr>
        <p:txBody>
          <a:bodyPr wrap="square">
            <a:spAutoFit/>
          </a:bodyPr>
          <a:lstStyle/>
          <a:p>
            <a:pPr marL="0" indent="0">
              <a:buNone/>
            </a:pPr>
            <a:r>
              <a:rPr lang="en-US" sz="2400" dirty="0">
                <a:latin typeface="Arial" panose="020B0604020202020204" pitchFamily="34" charset="0"/>
                <a:cs typeface="Arial" panose="020B0604020202020204" pitchFamily="34" charset="0"/>
              </a:rPr>
              <a:t>41.	A </a:t>
            </a:r>
            <a:r>
              <a:rPr lang="en-US" sz="2400" b="1" dirty="0">
                <a:solidFill>
                  <a:srgbClr val="FF0000"/>
                </a:solidFill>
                <a:latin typeface="Arial" panose="020B0604020202020204" pitchFamily="34" charset="0"/>
                <a:cs typeface="Arial" panose="020B0604020202020204" pitchFamily="34" charset="0"/>
              </a:rPr>
              <a:t>communications device</a:t>
            </a:r>
            <a:r>
              <a:rPr lang="en-US" sz="2400" dirty="0">
                <a:latin typeface="Arial" panose="020B0604020202020204" pitchFamily="34" charset="0"/>
                <a:cs typeface="Arial" panose="020B0604020202020204" pitchFamily="34" charset="0"/>
              </a:rPr>
              <a:t>, comprising…</a:t>
            </a:r>
          </a:p>
          <a:p>
            <a:pPr marL="0" indent="0">
              <a:buNone/>
            </a:pPr>
            <a:r>
              <a:rPr lang="en-US" sz="2400" dirty="0">
                <a:latin typeface="Arial" panose="020B0604020202020204" pitchFamily="34" charset="0"/>
                <a:cs typeface="Arial" panose="020B0604020202020204" pitchFamily="34" charset="0"/>
              </a:rPr>
              <a:t>   wherein the </a:t>
            </a:r>
            <a:r>
              <a:rPr lang="en-US" sz="2400" dirty="0">
                <a:solidFill>
                  <a:srgbClr val="FF0000"/>
                </a:solidFill>
                <a:latin typeface="Arial" panose="020B0604020202020204" pitchFamily="34" charset="0"/>
                <a:cs typeface="Arial" panose="020B0604020202020204" pitchFamily="34" charset="0"/>
              </a:rPr>
              <a:t>communications device is configured to</a:t>
            </a:r>
            <a:r>
              <a:rPr lang="en-US" sz="2400" dirty="0">
                <a:latin typeface="Arial" panose="020B0604020202020204" pitchFamily="34" charset="0"/>
                <a:cs typeface="Arial" panose="020B0604020202020204" pitchFamily="34" charset="0"/>
              </a:rPr>
              <a:t>…</a:t>
            </a:r>
          </a:p>
          <a:p>
            <a:pPr marL="0" indent="0">
              <a:buNone/>
            </a:pPr>
            <a:r>
              <a:rPr lang="en-US" sz="2400" dirty="0">
                <a:latin typeface="Arial" panose="020B0604020202020204" pitchFamily="34" charset="0"/>
                <a:cs typeface="Arial" panose="020B0604020202020204" pitchFamily="34" charset="0"/>
              </a:rPr>
              <a:t>      </a:t>
            </a:r>
            <a:r>
              <a:rPr lang="en-US" sz="2400" dirty="0">
                <a:solidFill>
                  <a:schemeClr val="accent5"/>
                </a:solidFill>
                <a:latin typeface="Arial" panose="020B0604020202020204" pitchFamily="34" charset="0"/>
                <a:cs typeface="Arial" panose="020B0604020202020204" pitchFamily="34" charset="0"/>
              </a:rPr>
              <a:t>transmit to an </a:t>
            </a:r>
            <a:r>
              <a:rPr lang="en-US" sz="2400" b="1" dirty="0">
                <a:solidFill>
                  <a:schemeClr val="accent5"/>
                </a:solidFill>
                <a:latin typeface="Arial" panose="020B0604020202020204" pitchFamily="34" charset="0"/>
                <a:cs typeface="Arial" panose="020B0604020202020204" pitchFamily="34" charset="0"/>
              </a:rPr>
              <a:t>authenticating device</a:t>
            </a:r>
            <a:r>
              <a:rPr lang="en-US" sz="2400" dirty="0">
                <a:solidFill>
                  <a:schemeClr val="accent5"/>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the communication network, the delivery confirmation message…</a:t>
            </a:r>
          </a:p>
          <a:p>
            <a:pPr marL="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display at least a portion of content of the selected file or text message, </a:t>
            </a:r>
            <a:r>
              <a:rPr lang="en-US" sz="2400" dirty="0">
                <a:solidFill>
                  <a:schemeClr val="accent5"/>
                </a:solidFill>
                <a:latin typeface="Arial" panose="020B0604020202020204" pitchFamily="34" charset="0"/>
                <a:cs typeface="Arial" panose="020B0604020202020204" pitchFamily="34" charset="0"/>
              </a:rPr>
              <a:t>wherein the </a:t>
            </a:r>
            <a:r>
              <a:rPr lang="en-US" sz="2400" b="1" dirty="0">
                <a:solidFill>
                  <a:schemeClr val="accent5"/>
                </a:solidFill>
                <a:latin typeface="Arial" panose="020B0604020202020204" pitchFamily="34" charset="0"/>
                <a:cs typeface="Arial" panose="020B0604020202020204" pitchFamily="34" charset="0"/>
              </a:rPr>
              <a:t>authenticating device</a:t>
            </a:r>
            <a:r>
              <a:rPr lang="en-US" sz="2400" dirty="0">
                <a:solidFill>
                  <a:schemeClr val="accent5"/>
                </a:solidFill>
                <a:latin typeface="Arial" panose="020B0604020202020204" pitchFamily="34" charset="0"/>
                <a:cs typeface="Arial" panose="020B0604020202020204" pitchFamily="34" charset="0"/>
              </a:rPr>
              <a:t> is configured to</a:t>
            </a:r>
            <a:r>
              <a:rPr lang="en-US" sz="2400" dirty="0">
                <a:latin typeface="Arial" panose="020B0604020202020204" pitchFamily="34" charset="0"/>
                <a:cs typeface="Arial" panose="020B0604020202020204" pitchFamily="34" charset="0"/>
              </a:rPr>
              <a:t>:</a:t>
            </a:r>
          </a:p>
          <a:p>
            <a:r>
              <a:rPr lang="en-US" sz="2400" i="1" dirty="0">
                <a:latin typeface="Arial" panose="020B0604020202020204" pitchFamily="34" charset="0"/>
                <a:cs typeface="Arial" panose="020B0604020202020204" pitchFamily="34" charset="0"/>
              </a:rPr>
              <a:t>       generate a delivery report that indicates a delivery event and a time of the delivery</a:t>
            </a:r>
            <a:r>
              <a:rPr lang="en-US" sz="24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0960A4E-DFFA-F02D-E4B5-FB67663D23AA}"/>
              </a:ext>
            </a:extLst>
          </p:cNvPr>
          <p:cNvSpPr txBox="1"/>
          <p:nvPr/>
        </p:nvSpPr>
        <p:spPr>
          <a:xfrm>
            <a:off x="292963" y="4353524"/>
            <a:ext cx="1138213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JMOL finding of non-infringement based on failure to that show that the accused infringers provided the delivery report.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Argue that this was part of claim environment?</a:t>
            </a:r>
          </a:p>
        </p:txBody>
      </p:sp>
      <p:sp>
        <p:nvSpPr>
          <p:cNvPr id="8" name="TextBox 7">
            <a:extLst>
              <a:ext uri="{FF2B5EF4-FFF2-40B4-BE49-F238E27FC236}">
                <a16:creationId xmlns:a16="http://schemas.microsoft.com/office/drawing/2014/main" id="{066402FD-0F98-2F03-49FD-206E108701E5}"/>
              </a:ext>
            </a:extLst>
          </p:cNvPr>
          <p:cNvSpPr txBox="1"/>
          <p:nvPr/>
        </p:nvSpPr>
        <p:spPr>
          <a:xfrm>
            <a:off x="229756" y="5627274"/>
            <a:ext cx="10060195" cy="369332"/>
          </a:xfrm>
          <a:prstGeom prst="rect">
            <a:avLst/>
          </a:prstGeom>
          <a:noFill/>
        </p:spPr>
        <p:txBody>
          <a:bodyPr wrap="square">
            <a:spAutoFit/>
          </a:bodyPr>
          <a:lstStyle/>
          <a:p>
            <a:pPr marL="0" indent="0">
              <a:buNone/>
            </a:pPr>
            <a:r>
              <a:rPr lang="en-US" i="1" dirty="0">
                <a:latin typeface="Arial" panose="020B0604020202020204" pitchFamily="34" charset="0"/>
                <a:cs typeface="Arial" panose="020B0604020202020204" pitchFamily="34" charset="0"/>
              </a:rPr>
              <a:t>Intellectual Ventures I v. Motorola Mobility</a:t>
            </a:r>
            <a:r>
              <a:rPr lang="en-US" dirty="0">
                <a:latin typeface="Arial" panose="020B0604020202020204" pitchFamily="34" charset="0"/>
                <a:cs typeface="Arial" panose="020B0604020202020204" pitchFamily="34" charset="0"/>
              </a:rPr>
              <a:t>, 870 F.3d (Fed. Cir. 2017)</a:t>
            </a:r>
          </a:p>
        </p:txBody>
      </p:sp>
      <p:pic>
        <p:nvPicPr>
          <p:cNvPr id="10" name="Picture 9">
            <a:extLst>
              <a:ext uri="{FF2B5EF4-FFF2-40B4-BE49-F238E27FC236}">
                <a16:creationId xmlns:a16="http://schemas.microsoft.com/office/drawing/2014/main" id="{C20513F8-D75D-4218-48CA-8C8D24803832}"/>
              </a:ext>
            </a:extLst>
          </p:cNvPr>
          <p:cNvPicPr>
            <a:picLocks noChangeAspect="1"/>
          </p:cNvPicPr>
          <p:nvPr/>
        </p:nvPicPr>
        <p:blipFill>
          <a:blip r:embed="rId2"/>
          <a:stretch>
            <a:fillRect/>
          </a:stretch>
        </p:blipFill>
        <p:spPr>
          <a:xfrm>
            <a:off x="10560512" y="120504"/>
            <a:ext cx="1114581" cy="1219370"/>
          </a:xfrm>
          <a:prstGeom prst="rect">
            <a:avLst/>
          </a:prstGeom>
        </p:spPr>
      </p:pic>
      <p:sp>
        <p:nvSpPr>
          <p:cNvPr id="11" name="TextBox 10">
            <a:extLst>
              <a:ext uri="{FF2B5EF4-FFF2-40B4-BE49-F238E27FC236}">
                <a16:creationId xmlns:a16="http://schemas.microsoft.com/office/drawing/2014/main" id="{28EAAF71-52BC-0ACF-2DBE-9A17CC6ED6C4}"/>
              </a:ext>
            </a:extLst>
          </p:cNvPr>
          <p:cNvSpPr txBox="1"/>
          <p:nvPr/>
        </p:nvSpPr>
        <p:spPr>
          <a:xfrm>
            <a:off x="1383067" y="0"/>
            <a:ext cx="9425866" cy="646331"/>
          </a:xfrm>
          <a:prstGeom prst="rect">
            <a:avLst/>
          </a:prstGeom>
          <a:noFill/>
        </p:spPr>
        <p:txBody>
          <a:bodyPr wrap="square">
            <a:spAutoFit/>
          </a:bodyPr>
          <a:lstStyle/>
          <a:p>
            <a:r>
              <a:rPr lang="en-US" sz="3600" i="1" dirty="0">
                <a:latin typeface="Arial" panose="020B0604020202020204" pitchFamily="34" charset="0"/>
                <a:cs typeface="Arial" panose="020B0604020202020204" pitchFamily="34" charset="0"/>
              </a:rPr>
              <a:t>Opportunities</a:t>
            </a:r>
            <a:r>
              <a:rPr lang="en-US" sz="3600" dirty="0">
                <a:latin typeface="Arial" panose="020B0604020202020204" pitchFamily="34" charset="0"/>
                <a:cs typeface="Arial" panose="020B0604020202020204" pitchFamily="34" charset="0"/>
              </a:rPr>
              <a:t> and Unintended Consequence</a:t>
            </a:r>
          </a:p>
        </p:txBody>
      </p:sp>
    </p:spTree>
    <p:extLst>
      <p:ext uri="{BB962C8B-B14F-4D97-AF65-F5344CB8AC3E}">
        <p14:creationId xmlns:p14="http://schemas.microsoft.com/office/powerpoint/2010/main" val="10054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060AA7-9ED1-CE6D-D6F3-3095B3B9A372}"/>
              </a:ext>
            </a:extLst>
          </p:cNvPr>
          <p:cNvSpPr txBox="1"/>
          <p:nvPr/>
        </p:nvSpPr>
        <p:spPr>
          <a:xfrm>
            <a:off x="825624" y="884035"/>
            <a:ext cx="10573304"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1. A plasticized soft tissue graft suitable for transplantation into a human, comprising:</a:t>
            </a:r>
          </a:p>
          <a:p>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a cleaned soft tissue graft</a:t>
            </a:r>
            <a:r>
              <a:rPr lang="en-US" sz="2400" dirty="0">
                <a:latin typeface="Arial" panose="020B0604020202020204" pitchFamily="34" charset="0"/>
                <a:cs typeface="Arial" panose="020B0604020202020204" pitchFamily="34" charset="0"/>
              </a:rPr>
              <a:t> having an internal matrix; and </a:t>
            </a:r>
          </a:p>
          <a:p>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one or more plasticizers</a:t>
            </a:r>
            <a:r>
              <a:rPr lang="en-US" sz="2400" dirty="0">
                <a:latin typeface="Arial" panose="020B0604020202020204" pitchFamily="34" charset="0"/>
                <a:cs typeface="Arial" panose="020B0604020202020204" pitchFamily="34" charset="0"/>
              </a:rPr>
              <a:t> contained in said internal matrix; </a:t>
            </a:r>
            <a:r>
              <a:rPr lang="en-US" sz="2400" i="1" dirty="0">
                <a:latin typeface="Arial" panose="020B0604020202020204" pitchFamily="34" charset="0"/>
                <a:cs typeface="Arial" panose="020B0604020202020204" pitchFamily="34" charset="0"/>
              </a:rPr>
              <a:t>said one or more plasticizers </a:t>
            </a:r>
            <a:r>
              <a:rPr lang="en-US" sz="2400" i="1" dirty="0">
                <a:solidFill>
                  <a:srgbClr val="00B0F0"/>
                </a:solidFill>
                <a:latin typeface="Arial" panose="020B0604020202020204" pitchFamily="34" charset="0"/>
                <a:cs typeface="Arial" panose="020B0604020202020204" pitchFamily="34" charset="0"/>
              </a:rPr>
              <a:t>are not removed from said internal matrix of said plasticized soft tissue graft prior to transplantation </a:t>
            </a:r>
            <a:r>
              <a:rPr lang="en-US" sz="2400" i="1" dirty="0">
                <a:latin typeface="Arial" panose="020B0604020202020204" pitchFamily="34" charset="0"/>
                <a:cs typeface="Arial" panose="020B0604020202020204" pitchFamily="34" charset="0"/>
              </a:rPr>
              <a:t>into a human</a:t>
            </a:r>
            <a:r>
              <a:rPr lang="en-US" sz="24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C389ABA-9CB9-AD08-35ED-A108DE82C301}"/>
              </a:ext>
            </a:extLst>
          </p:cNvPr>
          <p:cNvSpPr txBox="1"/>
          <p:nvPr/>
        </p:nvSpPr>
        <p:spPr>
          <a:xfrm>
            <a:off x="0" y="3192359"/>
            <a:ext cx="12055876" cy="3077766"/>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Language was added and argued in support of patentability</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“This limitation is met without action by a third party. It is satisfied by the graft from the moment it is manufactured unless and until the plasticizer is removed from the internal matrix before transplantation.”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“Functional limitations recited in the negative may describe a capability or structural element.”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non-removal limitation simply provides a negative limitation that those plasticizers remain in the internal matrix prior to transplantation.”</a:t>
            </a:r>
          </a:p>
          <a:p>
            <a:pPr marL="285750" indent="-285750">
              <a:buFont typeface="Arial" panose="020B0604020202020204" pitchFamily="34" charset="0"/>
              <a:buChar char="•"/>
            </a:pPr>
            <a:endParaRPr lang="en-US" sz="2000" dirty="0"/>
          </a:p>
          <a:p>
            <a:endParaRPr lang="en-US" sz="2000" dirty="0"/>
          </a:p>
        </p:txBody>
      </p:sp>
      <p:sp>
        <p:nvSpPr>
          <p:cNvPr id="7" name="TextBox 6">
            <a:extLst>
              <a:ext uri="{FF2B5EF4-FFF2-40B4-BE49-F238E27FC236}">
                <a16:creationId xmlns:a16="http://schemas.microsoft.com/office/drawing/2014/main" id="{998EC88C-7B4D-B9D2-D18E-96DB75B68E19}"/>
              </a:ext>
            </a:extLst>
          </p:cNvPr>
          <p:cNvSpPr txBox="1"/>
          <p:nvPr/>
        </p:nvSpPr>
        <p:spPr>
          <a:xfrm>
            <a:off x="136124" y="5800797"/>
            <a:ext cx="8055227" cy="369332"/>
          </a:xfrm>
          <a:prstGeom prst="rect">
            <a:avLst/>
          </a:prstGeom>
          <a:noFill/>
        </p:spPr>
        <p:txBody>
          <a:bodyPr wrap="square">
            <a:spAutoFit/>
          </a:bodyPr>
          <a:lstStyle/>
          <a:p>
            <a:pPr marL="0" indent="0">
              <a:buNone/>
            </a:pPr>
            <a:r>
              <a:rPr lang="en-US" i="1" dirty="0">
                <a:latin typeface="Arial" panose="020B0604020202020204" pitchFamily="34" charset="0"/>
                <a:cs typeface="Arial" panose="020B0604020202020204" pitchFamily="34" charset="0"/>
              </a:rPr>
              <a:t>Lifenet Health v. Lifecell Corp.,</a:t>
            </a:r>
            <a:r>
              <a:rPr lang="en-US" dirty="0">
                <a:latin typeface="Arial" panose="020B0604020202020204" pitchFamily="34" charset="0"/>
                <a:cs typeface="Arial" panose="020B0604020202020204" pitchFamily="34" charset="0"/>
              </a:rPr>
              <a:t> No. 2015-1959 (Fed. Cir. Sept. 16, 2015) </a:t>
            </a:r>
          </a:p>
        </p:txBody>
      </p:sp>
      <p:sp>
        <p:nvSpPr>
          <p:cNvPr id="9" name="Title 1">
            <a:extLst>
              <a:ext uri="{FF2B5EF4-FFF2-40B4-BE49-F238E27FC236}">
                <a16:creationId xmlns:a16="http://schemas.microsoft.com/office/drawing/2014/main" id="{1C23710C-6C6B-034B-4E00-822847B0F9D4}"/>
              </a:ext>
            </a:extLst>
          </p:cNvPr>
          <p:cNvSpPr>
            <a:spLocks noGrp="1"/>
          </p:cNvSpPr>
          <p:nvPr>
            <p:ph type="title"/>
          </p:nvPr>
        </p:nvSpPr>
        <p:spPr>
          <a:xfrm>
            <a:off x="349333" y="55215"/>
            <a:ext cx="9442737" cy="966930"/>
          </a:xfrm>
        </p:spPr>
        <p:txBody>
          <a:bodyPr>
            <a:normAutofit/>
          </a:bodyPr>
          <a:lstStyle/>
          <a:p>
            <a:r>
              <a:rPr lang="en-US" dirty="0">
                <a:solidFill>
                  <a:schemeClr val="tx1"/>
                </a:solidFill>
              </a:rPr>
              <a:t>Claim Environment – Infringement</a:t>
            </a:r>
          </a:p>
        </p:txBody>
      </p:sp>
    </p:spTree>
    <p:extLst>
      <p:ext uri="{BB962C8B-B14F-4D97-AF65-F5344CB8AC3E}">
        <p14:creationId xmlns:p14="http://schemas.microsoft.com/office/powerpoint/2010/main" val="64795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831765-3CD7-7E9C-7D4D-F5E967FF4838}"/>
              </a:ext>
            </a:extLst>
          </p:cNvPr>
          <p:cNvSpPr txBox="1"/>
          <p:nvPr/>
        </p:nvSpPr>
        <p:spPr>
          <a:xfrm>
            <a:off x="0" y="3734923"/>
            <a:ext cx="1184295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Presence needs to be shown, but not by necessarily by the accused infringer during performance of the method.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“That the pre-processing parameters come from a second device is merely a </a:t>
            </a:r>
            <a:r>
              <a:rPr lang="en-US" sz="2000" i="1" dirty="0">
                <a:latin typeface="Arial" panose="020B0604020202020204" pitchFamily="34" charset="0"/>
                <a:cs typeface="Arial" panose="020B0604020202020204" pitchFamily="34" charset="0"/>
              </a:rPr>
              <a:t>characteristic</a:t>
            </a:r>
            <a:r>
              <a:rPr lang="en-US" sz="2000" dirty="0">
                <a:latin typeface="Arial" panose="020B0604020202020204" pitchFamily="34" charset="0"/>
                <a:cs typeface="Arial" panose="020B0604020202020204" pitchFamily="34" charset="0"/>
              </a:rPr>
              <a:t> of the parameters. It is </a:t>
            </a:r>
            <a:r>
              <a:rPr lang="en-US" sz="2000" i="1" dirty="0">
                <a:latin typeface="Arial" panose="020B0604020202020204" pitchFamily="34" charset="0"/>
                <a:cs typeface="Arial" panose="020B0604020202020204" pitchFamily="34" charset="0"/>
              </a:rPr>
              <a:t>not a step</a:t>
            </a:r>
            <a:r>
              <a:rPr lang="en-US" sz="2000" dirty="0">
                <a:latin typeface="Arial" panose="020B0604020202020204" pitchFamily="34" charset="0"/>
                <a:cs typeface="Arial" panose="020B0604020202020204" pitchFamily="34" charset="0"/>
              </a:rPr>
              <a:t> of the method, nor does it require current or ongoing activity.”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“That the pre-processing parameters are on the client device and that they have come from a second device must be proved, just like any other limitation. The claim term “being provided to,” however, does not limit the claim to the provision of pre-processing parameters only during the operation of the method.”</a:t>
            </a:r>
          </a:p>
        </p:txBody>
      </p:sp>
      <p:sp>
        <p:nvSpPr>
          <p:cNvPr id="10" name="TextBox 9">
            <a:extLst>
              <a:ext uri="{FF2B5EF4-FFF2-40B4-BE49-F238E27FC236}">
                <a16:creationId xmlns:a16="http://schemas.microsoft.com/office/drawing/2014/main" id="{13379FE0-E70B-E1BE-716C-3B0AC0E465FA}"/>
              </a:ext>
            </a:extLst>
          </p:cNvPr>
          <p:cNvSpPr txBox="1"/>
          <p:nvPr/>
        </p:nvSpPr>
        <p:spPr>
          <a:xfrm>
            <a:off x="0" y="-855"/>
            <a:ext cx="8407400" cy="40011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Summit 6, LLC v. </a:t>
            </a:r>
            <a:r>
              <a:rPr lang="en-US" sz="2000" i="1" dirty="0">
                <a:latin typeface="Arial" panose="020B0604020202020204" pitchFamily="34" charset="0"/>
                <a:cs typeface="Arial" panose="020B0604020202020204" pitchFamily="34" charset="0"/>
              </a:rPr>
              <a:t>Samsung</a:t>
            </a:r>
            <a:r>
              <a:rPr lang="en-US" i="1" dirty="0">
                <a:latin typeface="Arial" panose="020B0604020202020204" pitchFamily="34" charset="0"/>
                <a:cs typeface="Arial" panose="020B0604020202020204" pitchFamily="34" charset="0"/>
              </a:rPr>
              <a:t> Electronics Co.</a:t>
            </a:r>
            <a:r>
              <a:rPr lang="en-US" dirty="0">
                <a:latin typeface="Arial" panose="020B0604020202020204" pitchFamily="34" charset="0"/>
                <a:cs typeface="Arial" panose="020B0604020202020204" pitchFamily="34" charset="0"/>
              </a:rPr>
              <a:t>, 802 F.3d 1283 (2015)</a:t>
            </a:r>
          </a:p>
        </p:txBody>
      </p:sp>
      <p:sp>
        <p:nvSpPr>
          <p:cNvPr id="12" name="TextBox 11">
            <a:extLst>
              <a:ext uri="{FF2B5EF4-FFF2-40B4-BE49-F238E27FC236}">
                <a16:creationId xmlns:a16="http://schemas.microsoft.com/office/drawing/2014/main" id="{9AF66843-D45E-C1D1-9A52-7682CE837A4F}"/>
              </a:ext>
            </a:extLst>
          </p:cNvPr>
          <p:cNvSpPr txBox="1"/>
          <p:nvPr/>
        </p:nvSpPr>
        <p:spPr>
          <a:xfrm>
            <a:off x="922762" y="428179"/>
            <a:ext cx="10475504" cy="3277820"/>
          </a:xfrm>
          <a:prstGeom prst="rect">
            <a:avLst/>
          </a:prstGeom>
          <a:noFill/>
        </p:spPr>
        <p:txBody>
          <a:bodyPr wrap="square">
            <a:spAutoFit/>
          </a:bodyPr>
          <a:lstStyle/>
          <a:p>
            <a:r>
              <a:rPr lang="en-US" sz="2300" dirty="0">
                <a:latin typeface="Arial" panose="020B0604020202020204" pitchFamily="34" charset="0"/>
                <a:cs typeface="Arial" panose="020B0604020202020204" pitchFamily="34" charset="0"/>
              </a:rPr>
              <a:t>1. A computer implemented method of pre-processing digital content </a:t>
            </a:r>
            <a:r>
              <a:rPr lang="en-US" sz="2300" dirty="0">
                <a:solidFill>
                  <a:srgbClr val="FF0000"/>
                </a:solidFill>
                <a:latin typeface="Arial" panose="020B0604020202020204" pitchFamily="34" charset="0"/>
                <a:cs typeface="Arial" panose="020B0604020202020204" pitchFamily="34" charset="0"/>
              </a:rPr>
              <a:t>in a </a:t>
            </a:r>
            <a:r>
              <a:rPr lang="en-US" sz="2300" b="1" dirty="0">
                <a:solidFill>
                  <a:srgbClr val="FF0000"/>
                </a:solidFill>
                <a:latin typeface="Arial" panose="020B0604020202020204" pitchFamily="34" charset="0"/>
                <a:cs typeface="Arial" panose="020B0604020202020204" pitchFamily="34" charset="0"/>
              </a:rPr>
              <a:t>client device</a:t>
            </a:r>
            <a:r>
              <a:rPr lang="en-US" sz="2300" dirty="0">
                <a:latin typeface="Arial" panose="020B0604020202020204" pitchFamily="34" charset="0"/>
                <a:cs typeface="Arial" panose="020B0604020202020204" pitchFamily="34" charset="0"/>
              </a:rPr>
              <a:t> for subsequent electronic publishing, comprising: </a:t>
            </a:r>
          </a:p>
          <a:p>
            <a:r>
              <a:rPr lang="en-US" sz="2300" dirty="0">
                <a:latin typeface="Arial" panose="020B0604020202020204" pitchFamily="34" charset="0"/>
                <a:cs typeface="Arial" panose="020B0604020202020204" pitchFamily="34" charset="0"/>
              </a:rPr>
              <a:t>     b. </a:t>
            </a:r>
            <a:r>
              <a:rPr lang="en-US" sz="2300" dirty="0">
                <a:solidFill>
                  <a:srgbClr val="FF0000"/>
                </a:solidFill>
                <a:latin typeface="Arial" panose="020B0604020202020204" pitchFamily="34" charset="0"/>
                <a:cs typeface="Arial" panose="020B0604020202020204" pitchFamily="34" charset="0"/>
              </a:rPr>
              <a:t>pre-processing said digital content at said client device in accordance with one or more </a:t>
            </a:r>
            <a:r>
              <a:rPr lang="en-US" sz="2300" i="1" dirty="0">
                <a:solidFill>
                  <a:srgbClr val="FF0000"/>
                </a:solidFill>
                <a:latin typeface="Arial" panose="020B0604020202020204" pitchFamily="34" charset="0"/>
                <a:cs typeface="Arial" panose="020B0604020202020204" pitchFamily="34" charset="0"/>
              </a:rPr>
              <a:t>pre-processing parameters</a:t>
            </a:r>
            <a:r>
              <a:rPr lang="en-US" sz="2300" dirty="0">
                <a:latin typeface="Arial" panose="020B0604020202020204" pitchFamily="34" charset="0"/>
                <a:cs typeface="Arial" panose="020B0604020202020204" pitchFamily="34" charset="0"/>
              </a:rPr>
              <a:t>, said one or more </a:t>
            </a:r>
            <a:r>
              <a:rPr lang="en-US" sz="2300" i="1" dirty="0">
                <a:latin typeface="Arial" panose="020B0604020202020204" pitchFamily="34" charset="0"/>
                <a:cs typeface="Arial" panose="020B0604020202020204" pitchFamily="34" charset="0"/>
              </a:rPr>
              <a:t>pre-processing parameters</a:t>
            </a:r>
            <a:r>
              <a:rPr lang="en-US" sz="2300" dirty="0">
                <a:latin typeface="Arial" panose="020B0604020202020204" pitchFamily="34" charset="0"/>
                <a:cs typeface="Arial" panose="020B0604020202020204" pitchFamily="34" charset="0"/>
              </a:rPr>
              <a:t> </a:t>
            </a:r>
            <a:r>
              <a:rPr lang="en-US" sz="2300" u="sng" dirty="0">
                <a:solidFill>
                  <a:srgbClr val="00B0F0"/>
                </a:solidFill>
                <a:latin typeface="Arial" panose="020B0604020202020204" pitchFamily="34" charset="0"/>
                <a:cs typeface="Arial" panose="020B0604020202020204" pitchFamily="34" charset="0"/>
              </a:rPr>
              <a:t>being provided to said client device from a </a:t>
            </a:r>
            <a:r>
              <a:rPr lang="en-US" sz="2300" b="1" u="sng" dirty="0">
                <a:solidFill>
                  <a:srgbClr val="00B0F0"/>
                </a:solidFill>
                <a:latin typeface="Arial" panose="020B0604020202020204" pitchFamily="34" charset="0"/>
                <a:cs typeface="Arial" panose="020B0604020202020204" pitchFamily="34" charset="0"/>
              </a:rPr>
              <a:t>device separate</a:t>
            </a:r>
            <a:r>
              <a:rPr lang="en-US" sz="2300" u="sng" dirty="0">
                <a:solidFill>
                  <a:srgbClr val="00B0F0"/>
                </a:solidFill>
                <a:latin typeface="Arial" panose="020B0604020202020204" pitchFamily="34" charset="0"/>
                <a:cs typeface="Arial" panose="020B0604020202020204" pitchFamily="34" charset="0"/>
              </a:rPr>
              <a:t> from said client device</a:t>
            </a:r>
            <a:r>
              <a:rPr lang="en-US" sz="2300" dirty="0">
                <a:latin typeface="Arial" panose="020B0604020202020204" pitchFamily="34" charset="0"/>
                <a:cs typeface="Arial" panose="020B0604020202020204" pitchFamily="34" charset="0"/>
              </a:rPr>
              <a:t>, said one or more pre-processing parameters controlling said client device in a placement of said digital content into a specified form in preparation for publication to one or more devices that are remote from a server device and said client device; and</a:t>
            </a:r>
          </a:p>
        </p:txBody>
      </p:sp>
    </p:spTree>
    <p:extLst>
      <p:ext uri="{BB962C8B-B14F-4D97-AF65-F5344CB8AC3E}">
        <p14:creationId xmlns:p14="http://schemas.microsoft.com/office/powerpoint/2010/main" val="396470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170B58-EEBD-D50C-D839-9D3A3AD4DF2B}"/>
              </a:ext>
            </a:extLst>
          </p:cNvPr>
          <p:cNvSpPr txBox="1"/>
          <p:nvPr/>
        </p:nvSpPr>
        <p:spPr>
          <a:xfrm>
            <a:off x="275208" y="53032"/>
            <a:ext cx="11336783" cy="3477875"/>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19. </a:t>
            </a:r>
            <a:r>
              <a:rPr lang="en-US" sz="2000" dirty="0">
                <a:solidFill>
                  <a:srgbClr val="FF0000"/>
                </a:solidFill>
                <a:latin typeface="Arial" panose="020B0604020202020204" pitchFamily="34" charset="0"/>
                <a:cs typeface="Arial" panose="020B0604020202020204" pitchFamily="34" charset="0"/>
              </a:rPr>
              <a:t>A </a:t>
            </a:r>
            <a:r>
              <a:rPr lang="en-US" sz="2000" b="1" dirty="0">
                <a:solidFill>
                  <a:srgbClr val="FF0000"/>
                </a:solidFill>
                <a:latin typeface="Arial" panose="020B0604020202020204" pitchFamily="34" charset="0"/>
                <a:cs typeface="Arial" panose="020B0604020202020204" pitchFamily="34" charset="0"/>
              </a:rPr>
              <a:t>remote registration station</a:t>
            </a:r>
            <a:r>
              <a:rPr lang="en-US" sz="2000" dirty="0">
                <a:solidFill>
                  <a:srgbClr val="FF0000"/>
                </a:solidFill>
                <a:latin typeface="Arial" panose="020B0604020202020204" pitchFamily="34" charset="0"/>
                <a:cs typeface="Arial" panose="020B0604020202020204" pitchFamily="34" charset="0"/>
              </a:rPr>
              <a:t> incorporating remote licensee unique ID generating means</a:t>
            </a:r>
            <a:r>
              <a:rPr lang="en-US" sz="2000" dirty="0">
                <a:latin typeface="Arial" panose="020B0604020202020204" pitchFamily="34" charset="0"/>
                <a:cs typeface="Arial" panose="020B0604020202020204" pitchFamily="34" charset="0"/>
              </a:rPr>
              <a:t>, said station </a:t>
            </a:r>
            <a:r>
              <a:rPr lang="en-US" sz="2000" dirty="0">
                <a:solidFill>
                  <a:srgbClr val="00B0F0"/>
                </a:solidFill>
                <a:latin typeface="Arial" panose="020B0604020202020204" pitchFamily="34" charset="0"/>
                <a:cs typeface="Arial" panose="020B0604020202020204" pitchFamily="34" charset="0"/>
              </a:rPr>
              <a:t>forming part of a </a:t>
            </a:r>
            <a:r>
              <a:rPr lang="en-US" sz="2000" b="1" dirty="0">
                <a:solidFill>
                  <a:srgbClr val="00B0F0"/>
                </a:solidFill>
                <a:latin typeface="Arial" panose="020B0604020202020204" pitchFamily="34" charset="0"/>
                <a:cs typeface="Arial" panose="020B0604020202020204" pitchFamily="34" charset="0"/>
              </a:rPr>
              <a:t>registration system</a:t>
            </a:r>
            <a:r>
              <a:rPr lang="en-US" sz="2000" dirty="0">
                <a:latin typeface="Arial" panose="020B0604020202020204" pitchFamily="34" charset="0"/>
                <a:cs typeface="Arial" panose="020B0604020202020204" pitchFamily="34" charset="0"/>
              </a:rPr>
              <a:t> for licensing execution of digital data in a use mode, said digital data executable on a platform, said </a:t>
            </a:r>
            <a:r>
              <a:rPr lang="en-US" sz="2000" b="1" dirty="0">
                <a:solidFill>
                  <a:srgbClr val="00B0F0"/>
                </a:solidFill>
                <a:latin typeface="Arial" panose="020B0604020202020204" pitchFamily="34" charset="0"/>
                <a:cs typeface="Arial" panose="020B0604020202020204" pitchFamily="34" charset="0"/>
              </a:rPr>
              <a:t>system</a:t>
            </a:r>
            <a:r>
              <a:rPr lang="en-US" sz="2000" dirty="0">
                <a:solidFill>
                  <a:srgbClr val="00B0F0"/>
                </a:solidFill>
                <a:latin typeface="Arial" panose="020B0604020202020204" pitchFamily="34" charset="0"/>
                <a:cs typeface="Arial" panose="020B0604020202020204" pitchFamily="34" charset="0"/>
              </a:rPr>
              <a:t> including</a:t>
            </a:r>
          </a:p>
          <a:p>
            <a:pPr indent="-457200"/>
            <a:r>
              <a:rPr lang="en-US" sz="2000" i="1" dirty="0">
                <a:solidFill>
                  <a:srgbClr val="00B0F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n-US" sz="2000" i="1" dirty="0">
                <a:solidFill>
                  <a:srgbClr val="00B0F0"/>
                </a:solidFill>
                <a:latin typeface="Arial" panose="020B0604020202020204" pitchFamily="34" charset="0"/>
                <a:cs typeface="Arial" panose="020B0604020202020204" pitchFamily="34" charset="0"/>
              </a:rPr>
              <a:t>licensee unique ID generating means</a:t>
            </a:r>
            <a:r>
              <a:rPr lang="en-US" sz="2000" dirty="0">
                <a:latin typeface="Arial" panose="020B0604020202020204" pitchFamily="34" charset="0"/>
                <a:cs typeface="Arial" panose="020B0604020202020204" pitchFamily="34" charset="0"/>
              </a:rPr>
              <a:t>… </a:t>
            </a:r>
          </a:p>
          <a:p>
            <a:pPr indent="-457200"/>
            <a:r>
              <a:rPr lang="en-US" sz="2000" dirty="0">
                <a:latin typeface="Arial" panose="020B0604020202020204" pitchFamily="34" charset="0"/>
                <a:cs typeface="Arial" panose="020B0604020202020204" pitchFamily="34" charset="0"/>
              </a:rPr>
              <a:t>     -mode switching means operable on said platform which permits use of said digital data in said use mode on said platform only if a licensee unique ID generated by said local licensee unique ID generating means has matched a licensee unique ID generated by said remote licensee unique ID generating means; and </a:t>
            </a:r>
          </a:p>
          <a:p>
            <a:pPr indent="-457200"/>
            <a:r>
              <a:rPr lang="en-US" sz="2000" dirty="0">
                <a:latin typeface="Arial" panose="020B0604020202020204" pitchFamily="34" charset="0"/>
                <a:cs typeface="Arial" panose="020B0604020202020204" pitchFamily="34" charset="0"/>
              </a:rPr>
              <a:t>     -wherein said remote licensee unique ID generating means comprises software executed on a platform which includes the algorithm utilized by said local licensee unique ID generating means to produce said licensee unique ID.</a:t>
            </a:r>
          </a:p>
        </p:txBody>
      </p:sp>
      <p:sp>
        <p:nvSpPr>
          <p:cNvPr id="7" name="TextBox 6">
            <a:extLst>
              <a:ext uri="{FF2B5EF4-FFF2-40B4-BE49-F238E27FC236}">
                <a16:creationId xmlns:a16="http://schemas.microsoft.com/office/drawing/2014/main" id="{D3D70B78-6845-1C9D-2350-DCFE8B0C7D5E}"/>
              </a:ext>
            </a:extLst>
          </p:cNvPr>
          <p:cNvSpPr txBox="1"/>
          <p:nvPr/>
        </p:nvSpPr>
        <p:spPr>
          <a:xfrm>
            <a:off x="0" y="3977971"/>
            <a:ext cx="11478827"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“patentee can usually structure a claim to capture infringement by a ‘single party,’ by focusing on one entity.”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“This is exactly what Uniloc did in claim 19, which focuses exclusively on the ‘remote registration station,’ and defines the environment in which that registration must function.”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“That other parties are necessary to complete the environment in which the claimed element functions does not necessarily divide the infringement between the necessary parties.”</a:t>
            </a:r>
          </a:p>
        </p:txBody>
      </p:sp>
      <p:sp>
        <p:nvSpPr>
          <p:cNvPr id="8" name="Text Placeholder 2">
            <a:extLst>
              <a:ext uri="{FF2B5EF4-FFF2-40B4-BE49-F238E27FC236}">
                <a16:creationId xmlns:a16="http://schemas.microsoft.com/office/drawing/2014/main" id="{EC90CA39-2F05-3FA5-1AB0-E8F36DBA0061}"/>
              </a:ext>
            </a:extLst>
          </p:cNvPr>
          <p:cNvSpPr>
            <a:spLocks noGrp="1"/>
          </p:cNvSpPr>
          <p:nvPr>
            <p:ph type="body" sz="quarter" idx="10"/>
          </p:nvPr>
        </p:nvSpPr>
        <p:spPr>
          <a:xfrm>
            <a:off x="69231" y="6173777"/>
            <a:ext cx="6377428" cy="348776"/>
          </a:xfrm>
        </p:spPr>
        <p:txBody>
          <a:bodyPr>
            <a:normAutofit/>
          </a:bodyPr>
          <a:lstStyle/>
          <a:p>
            <a:pPr marL="0" indent="0" algn="l">
              <a:buNone/>
            </a:pPr>
            <a:r>
              <a:rPr lang="en-US" sz="1800" b="0" i="1" u="none" strike="noStrike" baseline="0" dirty="0">
                <a:solidFill>
                  <a:schemeClr val="tx1"/>
                </a:solidFill>
                <a:latin typeface="CenturyExpandedBT-Italic"/>
              </a:rPr>
              <a:t>Uniloc USA, Inc. v. Microsoft Corp., </a:t>
            </a:r>
            <a:r>
              <a:rPr lang="en-US" sz="1800" b="0" i="0" u="none" strike="noStrike" baseline="0" dirty="0">
                <a:solidFill>
                  <a:schemeClr val="tx1"/>
                </a:solidFill>
                <a:latin typeface="CenturyExpandedBT-Roman"/>
              </a:rPr>
              <a:t>632 F.3d 1292 (Fed. Cir. 2011)</a:t>
            </a:r>
            <a:endParaRPr lang="en-US" dirty="0">
              <a:solidFill>
                <a:schemeClr val="tx1"/>
              </a:solidFill>
            </a:endParaRPr>
          </a:p>
          <a:p>
            <a:endParaRPr lang="en-US" dirty="0"/>
          </a:p>
        </p:txBody>
      </p:sp>
    </p:spTree>
    <p:extLst>
      <p:ext uri="{BB962C8B-B14F-4D97-AF65-F5344CB8AC3E}">
        <p14:creationId xmlns:p14="http://schemas.microsoft.com/office/powerpoint/2010/main" val="3138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B7039F-ABF3-D3FA-D867-A4AFA064D842}"/>
              </a:ext>
            </a:extLst>
          </p:cNvPr>
          <p:cNvSpPr>
            <a:spLocks noGrp="1"/>
          </p:cNvSpPr>
          <p:nvPr>
            <p:ph type="title"/>
          </p:nvPr>
        </p:nvSpPr>
        <p:spPr>
          <a:xfrm>
            <a:off x="3829372" y="69027"/>
            <a:ext cx="3086333" cy="966930"/>
          </a:xfrm>
        </p:spPr>
        <p:txBody>
          <a:bodyPr/>
          <a:lstStyle/>
          <a:p>
            <a:r>
              <a:rPr lang="en-US" dirty="0">
                <a:solidFill>
                  <a:schemeClr val="tx1"/>
                </a:solidFill>
              </a:rPr>
              <a:t>Question 1</a:t>
            </a:r>
          </a:p>
        </p:txBody>
      </p:sp>
      <p:sp>
        <p:nvSpPr>
          <p:cNvPr id="5" name="Text Placeholder 2">
            <a:extLst>
              <a:ext uri="{FF2B5EF4-FFF2-40B4-BE49-F238E27FC236}">
                <a16:creationId xmlns:a16="http://schemas.microsoft.com/office/drawing/2014/main" id="{393484D4-6210-2CC2-8219-82F697B82976}"/>
              </a:ext>
            </a:extLst>
          </p:cNvPr>
          <p:cNvSpPr>
            <a:spLocks noGrp="1"/>
          </p:cNvSpPr>
          <p:nvPr>
            <p:ph type="body" sz="quarter" idx="10"/>
          </p:nvPr>
        </p:nvSpPr>
        <p:spPr>
          <a:xfrm>
            <a:off x="442822" y="1113006"/>
            <a:ext cx="11296742" cy="4631988"/>
          </a:xfrm>
        </p:spPr>
        <p:txBody>
          <a:bodyPr>
            <a:normAutofit/>
          </a:bodyPr>
          <a:lstStyle/>
          <a:p>
            <a:pPr marL="0" indent="0">
              <a:buNone/>
            </a:pPr>
            <a:r>
              <a:rPr lang="en-US" dirty="0">
                <a:solidFill>
                  <a:schemeClr val="tx1"/>
                </a:solidFill>
              </a:rPr>
              <a:t>A mechanical lock system comprising:</a:t>
            </a:r>
          </a:p>
          <a:p>
            <a:pPr marL="457200" lvl="1" indent="0">
              <a:buNone/>
            </a:pPr>
            <a:r>
              <a:rPr lang="en-US" sz="2400" dirty="0">
                <a:solidFill>
                  <a:schemeClr val="tx1"/>
                </a:solidFill>
              </a:rPr>
              <a:t>a key having a unique X pattern;</a:t>
            </a:r>
          </a:p>
          <a:p>
            <a:pPr marL="457200" lvl="1" indent="0">
              <a:buNone/>
            </a:pPr>
            <a:r>
              <a:rPr lang="en-US" sz="2400" dirty="0">
                <a:solidFill>
                  <a:schemeClr val="tx1"/>
                </a:solidFill>
              </a:rPr>
              <a:t>a lock having Y tumblers for engaging the key with the X pattern;</a:t>
            </a:r>
          </a:p>
          <a:p>
            <a:pPr marL="457200" lvl="1" indent="0">
              <a:buNone/>
            </a:pPr>
            <a:r>
              <a:rPr lang="en-US" sz="2400" dirty="0">
                <a:solidFill>
                  <a:schemeClr val="tx1"/>
                </a:solidFill>
              </a:rPr>
              <a:t>a housing enclosing the lock;</a:t>
            </a:r>
          </a:p>
          <a:p>
            <a:pPr marL="457200" lvl="1" indent="0">
              <a:buNone/>
            </a:pPr>
            <a:r>
              <a:rPr lang="en-US" sz="2400" dirty="0">
                <a:solidFill>
                  <a:schemeClr val="tx1"/>
                </a:solidFill>
              </a:rPr>
              <a:t>an actuator for engaging and disengaging the lock; and</a:t>
            </a:r>
          </a:p>
          <a:p>
            <a:pPr marL="457200" lvl="1" indent="0">
              <a:buNone/>
            </a:pPr>
            <a:r>
              <a:rPr lang="en-US" sz="2400" dirty="0">
                <a:solidFill>
                  <a:schemeClr val="tx1"/>
                </a:solidFill>
              </a:rPr>
              <a:t>a user interface for operating the actuator</a:t>
            </a:r>
            <a:r>
              <a:rPr lang="en-US" dirty="0">
                <a:solidFill>
                  <a:schemeClr val="tx1"/>
                </a:solidFill>
              </a:rPr>
              <a:t>.</a:t>
            </a:r>
          </a:p>
          <a:p>
            <a:pPr marL="0" indent="0">
              <a:buNone/>
            </a:pPr>
            <a:endParaRPr lang="en-US" dirty="0">
              <a:solidFill>
                <a:schemeClr val="tx1"/>
              </a:solidFill>
            </a:endParaRPr>
          </a:p>
          <a:p>
            <a:r>
              <a:rPr lang="en-US" dirty="0">
                <a:solidFill>
                  <a:schemeClr val="tx1"/>
                </a:solidFill>
              </a:rPr>
              <a:t>X and Y are both claim elements, claim limitations, required for infringement and entitled to patentable weight </a:t>
            </a:r>
          </a:p>
          <a:p>
            <a:r>
              <a:rPr lang="en-US" dirty="0">
                <a:solidFill>
                  <a:schemeClr val="tx1"/>
                </a:solidFill>
              </a:rPr>
              <a:t>X and Y affirmatively define the structure of the key and the lock</a:t>
            </a:r>
          </a:p>
        </p:txBody>
      </p:sp>
    </p:spTree>
    <p:extLst>
      <p:ext uri="{BB962C8B-B14F-4D97-AF65-F5344CB8AC3E}">
        <p14:creationId xmlns:p14="http://schemas.microsoft.com/office/powerpoint/2010/main" val="363065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79899" y="1239466"/>
            <a:ext cx="8739780" cy="480131"/>
          </a:xfrm>
          <a:prstGeom prst="rect">
            <a:avLst/>
          </a:prstGeom>
          <a:noFill/>
        </p:spPr>
        <p:txBody>
          <a:bodyPr wrap="square" lIns="91440" tIns="45720" rIns="91440" bIns="45720" anchor="t">
            <a:spAutoFit/>
          </a:bodyPr>
          <a:lstStyle/>
          <a:p>
            <a:pPr marL="342900" indent="-342900">
              <a:lnSpc>
                <a:spcPct val="90000"/>
              </a:lnSpc>
              <a:spcBef>
                <a:spcPts val="1000"/>
              </a:spcBef>
              <a:buFont typeface="Arial"/>
              <a:buChar char="•"/>
              <a:defRPr/>
            </a:pPr>
            <a:r>
              <a:rPr lang="en-US" sz="2800" dirty="0">
                <a:solidFill>
                  <a:prstClr val="black"/>
                </a:solidFill>
                <a:latin typeface="Arial"/>
                <a:cs typeface="Arial"/>
              </a:rPr>
              <a:t>Consider various factors when drafting claims.</a:t>
            </a:r>
            <a:endParaRPr lang="en-US" sz="2800" dirty="0">
              <a:solidFill>
                <a:prstClr val="black"/>
              </a:solidFill>
              <a:ea typeface="Calibri"/>
              <a:cs typeface="Calibri"/>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7352835" cy="966930"/>
          </a:xfrm>
        </p:spPr>
        <p:txBody>
          <a:bodyPr>
            <a:normAutofit/>
          </a:bodyPr>
          <a:lstStyle/>
          <a:p>
            <a:r>
              <a:rPr lang="en-US" dirty="0">
                <a:latin typeface="Arial"/>
                <a:cs typeface="Arial"/>
              </a:rPr>
              <a:t>What Makes a Claim Valuable?</a:t>
            </a:r>
            <a:endParaRPr lang="en-US" dirty="0"/>
          </a:p>
        </p:txBody>
      </p:sp>
      <p:graphicFrame>
        <p:nvGraphicFramePr>
          <p:cNvPr id="3" name="Table 2">
            <a:extLst>
              <a:ext uri="{FF2B5EF4-FFF2-40B4-BE49-F238E27FC236}">
                <a16:creationId xmlns:a16="http://schemas.microsoft.com/office/drawing/2014/main" id="{CD2C0B04-87A7-6398-12B0-A09E6BD3F662}"/>
              </a:ext>
            </a:extLst>
          </p:cNvPr>
          <p:cNvGraphicFramePr>
            <a:graphicFrameLocks noGrp="1"/>
          </p:cNvGraphicFramePr>
          <p:nvPr>
            <p:extLst>
              <p:ext uri="{D42A27DB-BD31-4B8C-83A1-F6EECF244321}">
                <p14:modId xmlns:p14="http://schemas.microsoft.com/office/powerpoint/2010/main" val="2955403967"/>
              </p:ext>
            </p:extLst>
          </p:nvPr>
        </p:nvGraphicFramePr>
        <p:xfrm>
          <a:off x="835741" y="1831258"/>
          <a:ext cx="10515600" cy="4008119"/>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4113579372"/>
                    </a:ext>
                  </a:extLst>
                </a:gridCol>
                <a:gridCol w="3505200">
                  <a:extLst>
                    <a:ext uri="{9D8B030D-6E8A-4147-A177-3AD203B41FA5}">
                      <a16:colId xmlns:a16="http://schemas.microsoft.com/office/drawing/2014/main" val="4147454680"/>
                    </a:ext>
                  </a:extLst>
                </a:gridCol>
                <a:gridCol w="3505200">
                  <a:extLst>
                    <a:ext uri="{9D8B030D-6E8A-4147-A177-3AD203B41FA5}">
                      <a16:colId xmlns:a16="http://schemas.microsoft.com/office/drawing/2014/main" val="3126045705"/>
                    </a:ext>
                  </a:extLst>
                </a:gridCol>
              </a:tblGrid>
              <a:tr h="370839">
                <a:tc>
                  <a:txBody>
                    <a:bodyPr/>
                    <a:lstStyle/>
                    <a:p>
                      <a:pPr marL="0" algn="ctr" rtl="0" eaLnBrk="1" fontAlgn="t" latinLnBrk="0" hangingPunct="1">
                        <a:spcBef>
                          <a:spcPts val="0"/>
                        </a:spcBef>
                        <a:spcAft>
                          <a:spcPts val="0"/>
                        </a:spcAft>
                      </a:pPr>
                      <a:r>
                        <a:rPr lang="en-US" sz="1800" b="1" i="0" u="none" strike="noStrike" kern="1200" dirty="0">
                          <a:solidFill>
                            <a:srgbClr val="000000"/>
                          </a:solidFill>
                          <a:effectLst/>
                          <a:latin typeface="Calibri"/>
                        </a:rPr>
                        <a:t>Factor</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1800" b="1" i="0" u="none" strike="noStrike" kern="1200" dirty="0">
                          <a:solidFill>
                            <a:srgbClr val="000000"/>
                          </a:solidFill>
                          <a:effectLst/>
                          <a:latin typeface="Calibri"/>
                        </a:rPr>
                        <a:t>Challenge</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alpha val="4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1800" b="1" i="0" u="none" strike="noStrike" kern="1200" dirty="0">
                          <a:solidFill>
                            <a:srgbClr val="000000"/>
                          </a:solidFill>
                          <a:effectLst/>
                          <a:latin typeface="Calibri"/>
                        </a:rPr>
                        <a:t>Goal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52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62308827"/>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infringement mapping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survive SJ motion for N/I</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alpha val="4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compelling mapping for direct infringement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52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347408839"/>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distinctions from prior art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survive IPR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alpha val="4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compelling distinctions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52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050540407"/>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§112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survive SJ motions for §112(a), §112(b)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alpha val="4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clear support; particular solution</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52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586391887"/>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§101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survive motion to dismiss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alpha val="4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good technical theme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52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91663723"/>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difficulty of design around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increase damages, create injunction risk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alpha val="4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difficult to design around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52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066956897"/>
                  </a:ext>
                </a:extLst>
              </a:tr>
              <a:tr h="74168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ease of detectability</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connect claim to target; find evidence of infringement</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alpha val="43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algn="l" rtl="0" eaLnBrk="1" fontAlgn="t" latinLnBrk="0" hangingPunct="1">
                        <a:spcBef>
                          <a:spcPts val="0"/>
                        </a:spcBef>
                        <a:spcAft>
                          <a:spcPts val="0"/>
                        </a:spcAft>
                      </a:pPr>
                      <a:r>
                        <a:rPr lang="en-US" sz="2000" b="0" i="0" u="none" strike="noStrike" kern="1200" dirty="0">
                          <a:solidFill>
                            <a:srgbClr val="000000"/>
                          </a:solidFill>
                          <a:effectLst/>
                          <a:latin typeface="Calibri"/>
                        </a:rPr>
                        <a:t>documentation for target entity is available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52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834566637"/>
                  </a:ext>
                </a:extLst>
              </a:tr>
            </a:tbl>
          </a:graphicData>
        </a:graphic>
      </p:graphicFrame>
    </p:spTree>
    <p:extLst>
      <p:ext uri="{BB962C8B-B14F-4D97-AF65-F5344CB8AC3E}">
        <p14:creationId xmlns:p14="http://schemas.microsoft.com/office/powerpoint/2010/main" val="3413302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9D89CA2-073C-4708-59F3-544C52136A0B}"/>
              </a:ext>
            </a:extLst>
          </p:cNvPr>
          <p:cNvSpPr txBox="1">
            <a:spLocks/>
          </p:cNvSpPr>
          <p:nvPr/>
        </p:nvSpPr>
        <p:spPr>
          <a:xfrm>
            <a:off x="447629" y="1354739"/>
            <a:ext cx="11296742" cy="465715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t>A mechanical lock system comprising:</a:t>
            </a:r>
          </a:p>
          <a:p>
            <a:pPr marL="457200" lvl="1" indent="0">
              <a:buFont typeface="Arial" panose="020B0604020202020204" pitchFamily="34" charset="0"/>
              <a:buNone/>
            </a:pPr>
            <a:r>
              <a:rPr lang="en-US" sz="3000" dirty="0"/>
              <a:t>a key having a unique X pattern;</a:t>
            </a:r>
          </a:p>
          <a:p>
            <a:pPr marL="457200" lvl="1" indent="0">
              <a:buFont typeface="Arial" panose="020B0604020202020204" pitchFamily="34" charset="0"/>
              <a:buNone/>
            </a:pPr>
            <a:r>
              <a:rPr lang="en-US" sz="3000" dirty="0"/>
              <a:t>a lock having Y tumblers produced using a process Z;</a:t>
            </a:r>
          </a:p>
          <a:p>
            <a:pPr marL="457200" lvl="1" indent="0">
              <a:buFont typeface="Arial" panose="020B0604020202020204" pitchFamily="34" charset="0"/>
              <a:buNone/>
            </a:pPr>
            <a:r>
              <a:rPr lang="en-US" sz="3000" dirty="0"/>
              <a:t>a housing enclosing the lock;</a:t>
            </a:r>
          </a:p>
          <a:p>
            <a:pPr marL="457200" lvl="1" indent="0">
              <a:buFont typeface="Arial" panose="020B0604020202020204" pitchFamily="34" charset="0"/>
              <a:buNone/>
            </a:pPr>
            <a:r>
              <a:rPr lang="en-US" sz="3000" dirty="0"/>
              <a:t>an actuator for engaging and disengaging the lock; and</a:t>
            </a:r>
          </a:p>
          <a:p>
            <a:pPr marL="457200" lvl="1" indent="0">
              <a:buFont typeface="Arial" panose="020B0604020202020204" pitchFamily="34" charset="0"/>
              <a:buNone/>
            </a:pPr>
            <a:r>
              <a:rPr lang="en-US" sz="3000" dirty="0"/>
              <a:t>a user interface for operating the actuator.</a:t>
            </a:r>
          </a:p>
          <a:p>
            <a:pPr marL="0" indent="0">
              <a:buFont typeface="Arial" panose="020B0604020202020204" pitchFamily="34" charset="0"/>
              <a:buNone/>
            </a:pPr>
            <a:endParaRPr lang="en-US" dirty="0"/>
          </a:p>
          <a:p>
            <a:r>
              <a:rPr lang="en-US" dirty="0"/>
              <a:t>X is a claim element, claim limitation, entitled to patentable weight, and required for infringement </a:t>
            </a:r>
          </a:p>
          <a:p>
            <a:r>
              <a:rPr lang="en-US" dirty="0"/>
              <a:t>Y is a claim element, claim limitation, entitled to patentable weight, and required for infringement</a:t>
            </a:r>
          </a:p>
          <a:p>
            <a:r>
              <a:rPr lang="en-US" dirty="0"/>
              <a:t>Z is a product  by process claim limitation (could also be “context”), is not entitled to patentable weight, and </a:t>
            </a:r>
            <a:r>
              <a:rPr lang="en-US" i="1" dirty="0"/>
              <a:t>is</a:t>
            </a:r>
            <a:r>
              <a:rPr lang="en-US" dirty="0"/>
              <a:t> required for infringement </a:t>
            </a:r>
          </a:p>
        </p:txBody>
      </p:sp>
      <p:sp>
        <p:nvSpPr>
          <p:cNvPr id="5" name="Title 1">
            <a:extLst>
              <a:ext uri="{FF2B5EF4-FFF2-40B4-BE49-F238E27FC236}">
                <a16:creationId xmlns:a16="http://schemas.microsoft.com/office/drawing/2014/main" id="{304A0A86-5ED3-D19D-D662-AB9237EE3D23}"/>
              </a:ext>
            </a:extLst>
          </p:cNvPr>
          <p:cNvSpPr>
            <a:spLocks noGrp="1"/>
          </p:cNvSpPr>
          <p:nvPr>
            <p:ph type="title"/>
          </p:nvPr>
        </p:nvSpPr>
        <p:spPr>
          <a:xfrm>
            <a:off x="4101483" y="85968"/>
            <a:ext cx="3235486" cy="966930"/>
          </a:xfrm>
        </p:spPr>
        <p:txBody>
          <a:bodyPr/>
          <a:lstStyle/>
          <a:p>
            <a:r>
              <a:rPr lang="en-US" dirty="0">
                <a:solidFill>
                  <a:schemeClr val="tx1"/>
                </a:solidFill>
              </a:rPr>
              <a:t>Question 2</a:t>
            </a:r>
          </a:p>
        </p:txBody>
      </p:sp>
    </p:spTree>
    <p:extLst>
      <p:ext uri="{BB962C8B-B14F-4D97-AF65-F5344CB8AC3E}">
        <p14:creationId xmlns:p14="http://schemas.microsoft.com/office/powerpoint/2010/main" val="180444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76A47E5-BD63-D7D9-688A-B295196E7265}"/>
              </a:ext>
            </a:extLst>
          </p:cNvPr>
          <p:cNvSpPr>
            <a:spLocks noGrp="1"/>
          </p:cNvSpPr>
          <p:nvPr>
            <p:ph type="body" sz="quarter" idx="10"/>
          </p:nvPr>
        </p:nvSpPr>
        <p:spPr>
          <a:xfrm>
            <a:off x="442822" y="1253461"/>
            <a:ext cx="11296742" cy="3365125"/>
          </a:xfrm>
        </p:spPr>
        <p:txBody>
          <a:bodyPr>
            <a:noAutofit/>
          </a:bodyPr>
          <a:lstStyle/>
          <a:p>
            <a:pPr marL="0" indent="0">
              <a:buNone/>
            </a:pPr>
            <a:r>
              <a:rPr lang="en-US" sz="2800" dirty="0">
                <a:solidFill>
                  <a:schemeClr val="tx1"/>
                </a:solidFill>
              </a:rPr>
              <a:t>A key comprising a unique X pattern and configured to open a lock having Y tumblers.</a:t>
            </a:r>
          </a:p>
          <a:p>
            <a:pPr marL="0" indent="0">
              <a:buNone/>
            </a:pPr>
            <a:r>
              <a:rPr lang="en-US" sz="2300" dirty="0">
                <a:solidFill>
                  <a:schemeClr val="tx1"/>
                </a:solidFill>
              </a:rPr>
              <a:t>	</a:t>
            </a:r>
          </a:p>
        </p:txBody>
      </p:sp>
      <p:sp>
        <p:nvSpPr>
          <p:cNvPr id="5" name="Title 1">
            <a:extLst>
              <a:ext uri="{FF2B5EF4-FFF2-40B4-BE49-F238E27FC236}">
                <a16:creationId xmlns:a16="http://schemas.microsoft.com/office/drawing/2014/main" id="{D157F154-42B9-4A64-3E2A-FA33D239DBBD}"/>
              </a:ext>
            </a:extLst>
          </p:cNvPr>
          <p:cNvSpPr>
            <a:spLocks noGrp="1"/>
          </p:cNvSpPr>
          <p:nvPr>
            <p:ph type="title"/>
          </p:nvPr>
        </p:nvSpPr>
        <p:spPr>
          <a:xfrm>
            <a:off x="4385569" y="77416"/>
            <a:ext cx="2867487" cy="966930"/>
          </a:xfrm>
        </p:spPr>
        <p:txBody>
          <a:bodyPr/>
          <a:lstStyle/>
          <a:p>
            <a:r>
              <a:rPr lang="en-US" dirty="0">
                <a:solidFill>
                  <a:schemeClr val="tx1"/>
                </a:solidFill>
              </a:rPr>
              <a:t>Question 3</a:t>
            </a:r>
          </a:p>
        </p:txBody>
      </p:sp>
      <p:sp>
        <p:nvSpPr>
          <p:cNvPr id="6" name="Text Placeholder 2">
            <a:extLst>
              <a:ext uri="{FF2B5EF4-FFF2-40B4-BE49-F238E27FC236}">
                <a16:creationId xmlns:a16="http://schemas.microsoft.com/office/drawing/2014/main" id="{1C64E764-907D-1280-8CBD-7969808AAD32}"/>
              </a:ext>
            </a:extLst>
          </p:cNvPr>
          <p:cNvSpPr txBox="1">
            <a:spLocks/>
          </p:cNvSpPr>
          <p:nvPr/>
        </p:nvSpPr>
        <p:spPr>
          <a:xfrm>
            <a:off x="327412" y="4758431"/>
            <a:ext cx="11296742" cy="846108"/>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Characterization of X and Y?</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47766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76A47E5-BD63-D7D9-688A-B295196E7265}"/>
              </a:ext>
            </a:extLst>
          </p:cNvPr>
          <p:cNvSpPr>
            <a:spLocks noGrp="1"/>
          </p:cNvSpPr>
          <p:nvPr>
            <p:ph type="body" sz="quarter" idx="10"/>
          </p:nvPr>
        </p:nvSpPr>
        <p:spPr>
          <a:xfrm>
            <a:off x="442822" y="922790"/>
            <a:ext cx="11296742" cy="4907560"/>
          </a:xfrm>
        </p:spPr>
        <p:txBody>
          <a:bodyPr>
            <a:noAutofit/>
          </a:bodyPr>
          <a:lstStyle/>
          <a:p>
            <a:pPr marL="0" indent="0">
              <a:buNone/>
            </a:pPr>
            <a:r>
              <a:rPr lang="en-US" sz="2300" dirty="0">
                <a:solidFill>
                  <a:schemeClr val="tx1"/>
                </a:solidFill>
              </a:rPr>
              <a:t>A key comprising unique X pattern and </a:t>
            </a:r>
            <a:r>
              <a:rPr lang="en-US" sz="2300" b="1" dirty="0">
                <a:solidFill>
                  <a:schemeClr val="tx1"/>
                </a:solidFill>
              </a:rPr>
              <a:t>configured to open a lock having Y tumblers</a:t>
            </a:r>
            <a:r>
              <a:rPr lang="en-US" sz="2300" dirty="0">
                <a:solidFill>
                  <a:schemeClr val="tx1"/>
                </a:solidFill>
              </a:rPr>
              <a:t>.</a:t>
            </a:r>
          </a:p>
          <a:p>
            <a:pPr marL="0" indent="0">
              <a:buNone/>
            </a:pPr>
            <a:r>
              <a:rPr lang="en-US" sz="2300" dirty="0">
                <a:solidFill>
                  <a:schemeClr val="tx1"/>
                </a:solidFill>
              </a:rPr>
              <a:t>	</a:t>
            </a:r>
          </a:p>
          <a:p>
            <a:r>
              <a:rPr lang="en-US" sz="2300" dirty="0">
                <a:solidFill>
                  <a:schemeClr val="tx1"/>
                </a:solidFill>
              </a:rPr>
              <a:t>X  is a claim element, claim limitation, required for infringement, and entitled to patentable weight.</a:t>
            </a:r>
          </a:p>
          <a:p>
            <a:r>
              <a:rPr lang="en-US" sz="2300" dirty="0">
                <a:solidFill>
                  <a:schemeClr val="tx1"/>
                </a:solidFill>
              </a:rPr>
              <a:t>Y defines an aspect of the claim environment and is not a claim element, need not be shown as provided directly by an accused infringer, is a claim limitation, and entitled to patentable weight.</a:t>
            </a:r>
          </a:p>
        </p:txBody>
      </p:sp>
      <p:sp>
        <p:nvSpPr>
          <p:cNvPr id="5" name="Title 1">
            <a:extLst>
              <a:ext uri="{FF2B5EF4-FFF2-40B4-BE49-F238E27FC236}">
                <a16:creationId xmlns:a16="http://schemas.microsoft.com/office/drawing/2014/main" id="{D157F154-42B9-4A64-3E2A-FA33D239DBBD}"/>
              </a:ext>
            </a:extLst>
          </p:cNvPr>
          <p:cNvSpPr>
            <a:spLocks noGrp="1"/>
          </p:cNvSpPr>
          <p:nvPr>
            <p:ph type="title"/>
          </p:nvPr>
        </p:nvSpPr>
        <p:spPr>
          <a:xfrm>
            <a:off x="4385569" y="77416"/>
            <a:ext cx="2867487" cy="966930"/>
          </a:xfrm>
        </p:spPr>
        <p:txBody>
          <a:bodyPr/>
          <a:lstStyle/>
          <a:p>
            <a:r>
              <a:rPr lang="en-US" dirty="0">
                <a:solidFill>
                  <a:schemeClr val="tx1"/>
                </a:solidFill>
              </a:rPr>
              <a:t>Question 3</a:t>
            </a:r>
          </a:p>
        </p:txBody>
      </p:sp>
    </p:spTree>
    <p:extLst>
      <p:ext uri="{BB962C8B-B14F-4D97-AF65-F5344CB8AC3E}">
        <p14:creationId xmlns:p14="http://schemas.microsoft.com/office/powerpoint/2010/main" val="3348125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3215" y="119361"/>
            <a:ext cx="11315956" cy="966930"/>
          </a:xfrm>
        </p:spPr>
        <p:txBody>
          <a:bodyPr/>
          <a:lstStyle/>
          <a:p>
            <a:pPr algn="l"/>
            <a:r>
              <a:rPr lang="en-US" dirty="0"/>
              <a:t>Question 4</a:t>
            </a:r>
          </a:p>
        </p:txBody>
      </p: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433215" y="1086292"/>
            <a:ext cx="11296742" cy="4900436"/>
          </a:xfrm>
        </p:spPr>
        <p:txBody>
          <a:bodyPr>
            <a:noAutofit/>
          </a:bodyPr>
          <a:lstStyle/>
          <a:p>
            <a:pPr marL="0" indent="0">
              <a:buNone/>
            </a:pPr>
            <a:r>
              <a:rPr lang="en-US" sz="2300" dirty="0"/>
              <a:t>A mechanical lock system comprising:</a:t>
            </a:r>
          </a:p>
          <a:p>
            <a:pPr marL="0" indent="0">
              <a:buNone/>
            </a:pPr>
            <a:r>
              <a:rPr lang="en-US" sz="2300" dirty="0"/>
              <a:t>	a lock having a unique tumblers Y;</a:t>
            </a:r>
          </a:p>
          <a:p>
            <a:pPr marL="0" indent="0">
              <a:buNone/>
            </a:pPr>
            <a:r>
              <a:rPr lang="en-US" sz="2300" dirty="0"/>
              <a:t>	a housing enclosing the lock;</a:t>
            </a:r>
          </a:p>
          <a:p>
            <a:pPr marL="0" indent="0">
              <a:buNone/>
            </a:pPr>
            <a:r>
              <a:rPr lang="en-US" sz="2300" dirty="0"/>
              <a:t>	an actuator for engaging and disengaging the lock; and</a:t>
            </a:r>
          </a:p>
          <a:p>
            <a:pPr marL="0" indent="0">
              <a:buNone/>
            </a:pPr>
            <a:r>
              <a:rPr lang="en-US" sz="2300" dirty="0"/>
              <a:t>	a user interface for operating the actuator;</a:t>
            </a:r>
          </a:p>
          <a:p>
            <a:pPr marL="0" indent="0">
              <a:buNone/>
            </a:pPr>
            <a:r>
              <a:rPr lang="en-US" sz="2300" dirty="0"/>
              <a:t>	the lock being usable to engage a key having X pattern.</a:t>
            </a:r>
          </a:p>
          <a:p>
            <a:pPr marL="0" indent="0">
              <a:buNone/>
            </a:pPr>
            <a:endParaRPr lang="en-US" sz="2300" dirty="0"/>
          </a:p>
        </p:txBody>
      </p:sp>
      <p:sp>
        <p:nvSpPr>
          <p:cNvPr id="2" name="Text Placeholder 2">
            <a:extLst>
              <a:ext uri="{FF2B5EF4-FFF2-40B4-BE49-F238E27FC236}">
                <a16:creationId xmlns:a16="http://schemas.microsoft.com/office/drawing/2014/main" id="{FC73A7D0-43B0-FA15-B0F4-5F205E06A3CB}"/>
              </a:ext>
            </a:extLst>
          </p:cNvPr>
          <p:cNvSpPr txBox="1">
            <a:spLocks/>
          </p:cNvSpPr>
          <p:nvPr/>
        </p:nvSpPr>
        <p:spPr>
          <a:xfrm>
            <a:off x="317805" y="5140620"/>
            <a:ext cx="11296742" cy="846108"/>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Characterization of X and Y?</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891044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49DD7C-DC11-3F1F-DD9E-8C1689F0A67D}"/>
              </a:ext>
            </a:extLst>
          </p:cNvPr>
          <p:cNvSpPr>
            <a:spLocks noGrp="1"/>
          </p:cNvSpPr>
          <p:nvPr>
            <p:ph type="title"/>
          </p:nvPr>
        </p:nvSpPr>
        <p:spPr>
          <a:xfrm>
            <a:off x="433215" y="119361"/>
            <a:ext cx="11315956" cy="966930"/>
          </a:xfrm>
        </p:spPr>
        <p:txBody>
          <a:bodyPr/>
          <a:lstStyle/>
          <a:p>
            <a:pPr algn="l"/>
            <a:r>
              <a:rPr lang="en-US" dirty="0"/>
              <a:t>Question 4</a:t>
            </a:r>
          </a:p>
        </p:txBody>
      </p:sp>
      <p:sp>
        <p:nvSpPr>
          <p:cNvPr id="8" name="Text Placeholder 2">
            <a:extLst>
              <a:ext uri="{FF2B5EF4-FFF2-40B4-BE49-F238E27FC236}">
                <a16:creationId xmlns:a16="http://schemas.microsoft.com/office/drawing/2014/main" id="{79CA57CD-E883-80C2-453E-78269D913D94}"/>
              </a:ext>
            </a:extLst>
          </p:cNvPr>
          <p:cNvSpPr>
            <a:spLocks noGrp="1"/>
          </p:cNvSpPr>
          <p:nvPr>
            <p:ph type="body" sz="quarter" idx="10"/>
          </p:nvPr>
        </p:nvSpPr>
        <p:spPr>
          <a:xfrm>
            <a:off x="442822" y="1086292"/>
            <a:ext cx="11296742" cy="4900436"/>
          </a:xfrm>
        </p:spPr>
        <p:txBody>
          <a:bodyPr>
            <a:noAutofit/>
          </a:bodyPr>
          <a:lstStyle/>
          <a:p>
            <a:pPr marL="0" indent="0">
              <a:buNone/>
            </a:pPr>
            <a:r>
              <a:rPr lang="en-US" sz="2300" dirty="0"/>
              <a:t>A mechanical lock system comprising:</a:t>
            </a:r>
          </a:p>
          <a:p>
            <a:pPr marL="0" indent="0">
              <a:buNone/>
            </a:pPr>
            <a:r>
              <a:rPr lang="en-US" sz="2300" dirty="0"/>
              <a:t>	a lock having a unique tumblers Y;</a:t>
            </a:r>
          </a:p>
          <a:p>
            <a:pPr marL="0" indent="0">
              <a:buNone/>
            </a:pPr>
            <a:r>
              <a:rPr lang="en-US" sz="2300" dirty="0"/>
              <a:t>	a housing enclosing the lock;</a:t>
            </a:r>
          </a:p>
          <a:p>
            <a:pPr marL="0" indent="0">
              <a:buNone/>
            </a:pPr>
            <a:r>
              <a:rPr lang="en-US" sz="2300" dirty="0"/>
              <a:t>	an actuator for engaging and disengaging the lock; and</a:t>
            </a:r>
          </a:p>
          <a:p>
            <a:pPr marL="0" indent="0">
              <a:buNone/>
            </a:pPr>
            <a:r>
              <a:rPr lang="en-US" sz="2300" dirty="0"/>
              <a:t>	a user interface for operating the actuator;</a:t>
            </a:r>
          </a:p>
          <a:p>
            <a:pPr marL="0" indent="0">
              <a:buNone/>
            </a:pPr>
            <a:r>
              <a:rPr lang="en-US" sz="2300" dirty="0"/>
              <a:t>	</a:t>
            </a:r>
            <a:r>
              <a:rPr lang="en-US" sz="2300" b="1" dirty="0"/>
              <a:t>the lock being usable to engage a key having X pattern</a:t>
            </a:r>
            <a:r>
              <a:rPr lang="en-US" sz="2300" dirty="0"/>
              <a:t>.</a:t>
            </a:r>
          </a:p>
          <a:p>
            <a:pPr marL="0" indent="0">
              <a:buNone/>
            </a:pPr>
            <a:endParaRPr lang="en-US" sz="2300" dirty="0"/>
          </a:p>
          <a:p>
            <a:r>
              <a:rPr lang="en-US" sz="2300" dirty="0"/>
              <a:t>Y  is a claim element, claim limitation, required for infringement, and entitled to patentable weight. </a:t>
            </a:r>
          </a:p>
          <a:p>
            <a:r>
              <a:rPr lang="en-US" sz="2300" dirty="0"/>
              <a:t>X at most defines a contextual aspect of the claim environment but is not a claim element or a limitation that provides patentable weight.  It is merely a contextual statement of </a:t>
            </a:r>
            <a:r>
              <a:rPr lang="en-US" sz="2300" u="sng" dirty="0"/>
              <a:t>intended use</a:t>
            </a:r>
            <a:r>
              <a:rPr lang="en-US" sz="2300" dirty="0"/>
              <a:t>. It provides no restriction on the lock or the lock system.</a:t>
            </a:r>
          </a:p>
        </p:txBody>
      </p:sp>
    </p:spTree>
    <p:extLst>
      <p:ext uri="{BB962C8B-B14F-4D97-AF65-F5344CB8AC3E}">
        <p14:creationId xmlns:p14="http://schemas.microsoft.com/office/powerpoint/2010/main" val="3894522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364717" y="1239466"/>
            <a:ext cx="11539686" cy="5404556"/>
          </a:xfrm>
          <a:prstGeom prst="rect">
            <a:avLst/>
          </a:prstGeom>
          <a:noFill/>
        </p:spPr>
        <p:txBody>
          <a:bodyPr wrap="square" lIns="91440" tIns="45720" rIns="91440" bIns="45720" anchor="t">
            <a:spAutoFit/>
          </a:bodyPr>
          <a:lstStyle/>
          <a:p>
            <a:pPr marL="800100" indent="-342900">
              <a:lnSpc>
                <a:spcPct val="90000"/>
              </a:lnSpc>
              <a:buFont typeface="Arial"/>
              <a:buChar char="•"/>
              <a:defRPr/>
            </a:pPr>
            <a:r>
              <a:rPr lang="en-US" sz="2800" b="1" u="sng" dirty="0">
                <a:solidFill>
                  <a:prstClr val="black"/>
                </a:solidFill>
                <a:latin typeface="Arial"/>
                <a:ea typeface="Calibri"/>
                <a:cs typeface="Arial"/>
              </a:rPr>
              <a:t>Goal:</a:t>
            </a:r>
            <a:r>
              <a:rPr lang="en-US" sz="2800" dirty="0">
                <a:solidFill>
                  <a:prstClr val="black"/>
                </a:solidFill>
                <a:latin typeface="Arial"/>
                <a:ea typeface="Calibri"/>
                <a:cs typeface="Arial"/>
              </a:rPr>
              <a:t> improve the strength of the mapping for direct infringement of a claim by a single target entity.  </a:t>
            </a:r>
            <a:endParaRPr lang="en-US" dirty="0">
              <a:solidFill>
                <a:prstClr val="black"/>
              </a:solidFill>
              <a:ea typeface="Calibri"/>
              <a:cs typeface="Calibri"/>
            </a:endParaRPr>
          </a:p>
          <a:p>
            <a:pPr marL="1257300" lvl="2" indent="-342900">
              <a:lnSpc>
                <a:spcPct val="90000"/>
              </a:lnSpc>
              <a:spcBef>
                <a:spcPts val="1000"/>
              </a:spcBef>
              <a:buFont typeface="Arial"/>
              <a:buChar char="•"/>
              <a:defRPr/>
            </a:pPr>
            <a:r>
              <a:rPr lang="en-US" sz="2800" dirty="0">
                <a:solidFill>
                  <a:prstClr val="black"/>
                </a:solidFill>
                <a:latin typeface="Arial"/>
                <a:ea typeface="Calibri"/>
                <a:cs typeface="Arial"/>
              </a:rPr>
              <a:t>In many cases, this can be done without weakening other factors.  </a:t>
            </a:r>
            <a:endParaRPr lang="en-US" dirty="0">
              <a:solidFill>
                <a:prstClr val="black"/>
              </a:solidFill>
              <a:ea typeface="Calibri"/>
              <a:cs typeface="Calibri"/>
            </a:endParaRPr>
          </a:p>
          <a:p>
            <a:pPr marL="1257300" lvl="2" indent="-342900">
              <a:lnSpc>
                <a:spcPct val="90000"/>
              </a:lnSpc>
              <a:spcBef>
                <a:spcPts val="1000"/>
              </a:spcBef>
              <a:buFont typeface="Arial"/>
              <a:buChar char="•"/>
              <a:defRPr/>
            </a:pPr>
            <a:r>
              <a:rPr lang="en-US" sz="2800" dirty="0">
                <a:solidFill>
                  <a:prstClr val="black"/>
                </a:solidFill>
                <a:latin typeface="Arial"/>
                <a:ea typeface="Calibri"/>
                <a:cs typeface="Arial"/>
              </a:rPr>
              <a:t>For some target entities, you may need to take chances.</a:t>
            </a:r>
            <a:endParaRPr lang="en-US" dirty="0">
              <a:solidFill>
                <a:prstClr val="black"/>
              </a:solidFill>
              <a:ea typeface="Calibri"/>
              <a:cs typeface="Calibri"/>
            </a:endParaRP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In general, direct infringement of a method claim requires that an entity perform (or direct or control another to perform) all steps of the claim.   </a:t>
            </a:r>
            <a:endParaRPr lang="en-US" dirty="0">
              <a:solidFill>
                <a:prstClr val="black"/>
              </a:solidFill>
            </a:endParaRPr>
          </a:p>
          <a:p>
            <a:pPr marL="1257300" lvl="2" indent="-342900">
              <a:lnSpc>
                <a:spcPct val="90000"/>
              </a:lnSpc>
              <a:spcBef>
                <a:spcPts val="1000"/>
              </a:spcBef>
              <a:buFont typeface="Arial"/>
              <a:buChar char="•"/>
              <a:defRPr/>
            </a:pPr>
            <a:r>
              <a:rPr lang="en-US" sz="2800" b="1" dirty="0">
                <a:solidFill>
                  <a:prstClr val="black"/>
                </a:solidFill>
                <a:latin typeface="Arial"/>
                <a:ea typeface="Calibri"/>
                <a:cs typeface="Arial"/>
              </a:rPr>
              <a:t>Single actor who performs all steps – simplest.</a:t>
            </a:r>
            <a:endParaRPr lang="en-US" sz="2800" dirty="0">
              <a:solidFill>
                <a:prstClr val="black"/>
              </a:solidFill>
              <a:latin typeface="Arial"/>
              <a:ea typeface="Calibri"/>
              <a:cs typeface="Arial"/>
            </a:endParaRPr>
          </a:p>
          <a:p>
            <a:pPr marL="1257300" lvl="2" indent="-342900">
              <a:lnSpc>
                <a:spcPct val="90000"/>
              </a:lnSpc>
              <a:spcBef>
                <a:spcPts val="1000"/>
              </a:spcBef>
              <a:buFont typeface="Arial"/>
              <a:buChar char="•"/>
              <a:defRPr/>
            </a:pPr>
            <a:r>
              <a:rPr lang="en-US" sz="2800" dirty="0">
                <a:solidFill>
                  <a:prstClr val="black"/>
                </a:solidFill>
                <a:latin typeface="Arial"/>
                <a:ea typeface="Calibri"/>
                <a:cs typeface="Arial"/>
              </a:rPr>
              <a:t>Multi-actor – showing that the other entity is directed or controlled adds complication. </a:t>
            </a:r>
            <a:endParaRPr lang="en-US" dirty="0">
              <a:solidFill>
                <a:prstClr val="black"/>
              </a:solidFill>
              <a:ea typeface="Calibri"/>
              <a:cs typeface="Calibri"/>
            </a:endParaRPr>
          </a:p>
          <a:p>
            <a:pPr marL="342900" indent="-342900">
              <a:lnSpc>
                <a:spcPct val="90000"/>
              </a:lnSpc>
              <a:spcBef>
                <a:spcPts val="1000"/>
              </a:spcBef>
              <a:buFont typeface="Arial"/>
              <a:buChar char="•"/>
              <a:defRPr/>
            </a:pPr>
            <a:endParaRPr lang="en-US" sz="2000" dirty="0">
              <a:solidFill>
                <a:prstClr val="black"/>
              </a:solidFill>
              <a:latin typeface="Arial"/>
              <a:ea typeface="Calibri"/>
              <a:cs typeface="Arial"/>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8929997" cy="966930"/>
          </a:xfrm>
        </p:spPr>
        <p:txBody>
          <a:bodyPr>
            <a:normAutofit fontScale="90000"/>
          </a:bodyPr>
          <a:lstStyle/>
          <a:p>
            <a:r>
              <a:rPr lang="en-US" dirty="0">
                <a:latin typeface="Arial"/>
                <a:cs typeface="Arial"/>
              </a:rPr>
              <a:t>Multiple Actors: Madness in the Method</a:t>
            </a:r>
          </a:p>
        </p:txBody>
      </p:sp>
      <p:pic>
        <p:nvPicPr>
          <p:cNvPr id="9" name="Picture 8" descr="Cartoon blue cartoon characters with arms and legs and arms and arms with arms and legs and arms and arms and legs with arms and legs and arms and legs with arms and legs with arms and legs and&#10;&#10;Description automatically generated">
            <a:extLst>
              <a:ext uri="{FF2B5EF4-FFF2-40B4-BE49-F238E27FC236}">
                <a16:creationId xmlns:a16="http://schemas.microsoft.com/office/drawing/2014/main" id="{B2745457-7F8D-9C6F-0EFA-383FCA411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171" y="0"/>
            <a:ext cx="2071829" cy="1150300"/>
          </a:xfrm>
          <a:prstGeom prst="rect">
            <a:avLst/>
          </a:prstGeom>
        </p:spPr>
      </p:pic>
    </p:spTree>
    <p:extLst>
      <p:ext uri="{BB962C8B-B14F-4D97-AF65-F5344CB8AC3E}">
        <p14:creationId xmlns:p14="http://schemas.microsoft.com/office/powerpoint/2010/main" val="374596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404961" y="426129"/>
            <a:ext cx="5329653" cy="1034821"/>
          </a:xfrm>
        </p:spPr>
        <p:txBody>
          <a:bodyPr vert="horz" lIns="91440" tIns="45720" rIns="91440" bIns="45720" rtlCol="0" anchor="b">
            <a:noAutofit/>
          </a:bodyPr>
          <a:lstStyle/>
          <a:p>
            <a:pPr algn="l"/>
            <a:r>
              <a:rPr lang="en-US" dirty="0">
                <a:latin typeface="+mj-lt"/>
                <a:cs typeface="+mj-cs"/>
              </a:rPr>
              <a:t>Multiple Actors: </a:t>
            </a:r>
            <a:br>
              <a:rPr lang="en-US" dirty="0">
                <a:latin typeface="+mj-lt"/>
                <a:cs typeface="+mj-cs"/>
              </a:rPr>
            </a:br>
            <a:r>
              <a:rPr lang="en-US" dirty="0">
                <a:latin typeface="+mj-lt"/>
                <a:cs typeface="+mj-cs"/>
              </a:rPr>
              <a:t>Madness in the Method</a:t>
            </a:r>
          </a:p>
        </p:txBody>
      </p:sp>
      <p:pic>
        <p:nvPicPr>
          <p:cNvPr id="3" name="Picture 2">
            <a:extLst>
              <a:ext uri="{FF2B5EF4-FFF2-40B4-BE49-F238E27FC236}">
                <a16:creationId xmlns:a16="http://schemas.microsoft.com/office/drawing/2014/main" id="{15471018-F136-2325-DE2B-5392452F4B75}"/>
              </a:ext>
            </a:extLst>
          </p:cNvPr>
          <p:cNvPicPr>
            <a:picLocks noChangeAspect="1"/>
          </p:cNvPicPr>
          <p:nvPr/>
        </p:nvPicPr>
        <p:blipFill rotWithShape="1">
          <a:blip r:embed="rId2"/>
          <a:srcRect l="18738" r="11485" b="1"/>
          <a:stretch/>
        </p:blipFill>
        <p:spPr>
          <a:xfrm>
            <a:off x="20" y="10"/>
            <a:ext cx="6095980" cy="6857990"/>
          </a:xfrm>
          <a:prstGeom prst="rect">
            <a:avLst/>
          </a:prstGeom>
        </p:spPr>
      </p:pic>
      <p:grpSp>
        <p:nvGrpSpPr>
          <p:cNvPr id="39" name="Group 1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1" name="Rectangle 2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BC8C814-5848-EB65-E1CC-DDC8950EF1BA}"/>
              </a:ext>
            </a:extLst>
          </p:cNvPr>
          <p:cNvSpPr txBox="1"/>
          <p:nvPr/>
        </p:nvSpPr>
        <p:spPr>
          <a:xfrm>
            <a:off x="6095999" y="1997477"/>
            <a:ext cx="6095979" cy="4012706"/>
          </a:xfrm>
          <a:prstGeom prst="rect">
            <a:avLst/>
          </a:prstGeom>
        </p:spPr>
        <p:txBody>
          <a:bodyPr vert="horz" lIns="91440" tIns="45720" rIns="91440" bIns="45720" rtlCol="0" anchor="t">
            <a:normAutofit lnSpcReduction="10000"/>
          </a:bodyPr>
          <a:lstStyle/>
          <a:p>
            <a:pPr marL="342900" indent="-228600">
              <a:lnSpc>
                <a:spcPct val="90000"/>
              </a:lnSpc>
              <a:buFont typeface="Arial" panose="020B0604020202020204" pitchFamily="34" charset="0"/>
              <a:buChar char="•"/>
              <a:defRPr/>
            </a:pPr>
            <a:r>
              <a:rPr lang="en-US" sz="2400" dirty="0">
                <a:latin typeface="Arial" panose="020B0604020202020204" pitchFamily="34" charset="0"/>
                <a:cs typeface="Arial" panose="020B0604020202020204" pitchFamily="34" charset="0"/>
              </a:rPr>
              <a:t>Consider whether claim unnecessarily involves multiple actors.</a:t>
            </a:r>
          </a:p>
          <a:p>
            <a:pPr marL="342900"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Consider whether “best” single actor is targeted by the claim. </a:t>
            </a:r>
          </a:p>
          <a:p>
            <a:pPr marL="800100" lvl="1"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A competing company directly infringes – yay! </a:t>
            </a:r>
          </a:p>
          <a:p>
            <a:pPr marL="800100" lvl="1"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An end user directly infringes – hmm. </a:t>
            </a:r>
          </a:p>
          <a:p>
            <a:pPr marL="342900"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If possible, avoid requirements and limitations of contributory infringement or inducement.</a:t>
            </a:r>
          </a:p>
          <a:p>
            <a:pPr marL="342900" indent="-228600">
              <a:lnSpc>
                <a:spcPct val="90000"/>
              </a:lnSpc>
              <a:spcBef>
                <a:spcPts val="1000"/>
              </a:spcBef>
              <a:buFont typeface="Arial" panose="020B0604020202020204" pitchFamily="34" charset="0"/>
              <a:buChar char="•"/>
              <a:defRPr/>
            </a:pPr>
            <a:endParaRPr lang="en-US" sz="1700" dirty="0"/>
          </a:p>
        </p:txBody>
      </p:sp>
    </p:spTree>
    <p:extLst>
      <p:ext uri="{BB962C8B-B14F-4D97-AF65-F5344CB8AC3E}">
        <p14:creationId xmlns:p14="http://schemas.microsoft.com/office/powerpoint/2010/main" val="1578572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8929997" cy="966930"/>
          </a:xfrm>
        </p:spPr>
        <p:txBody>
          <a:bodyPr>
            <a:normAutofit/>
          </a:bodyPr>
          <a:lstStyle/>
          <a:p>
            <a:r>
              <a:rPr lang="en-US" dirty="0">
                <a:latin typeface="Arial"/>
                <a:cs typeface="Arial"/>
              </a:rPr>
              <a:t>Multiple Actors: Common Example</a:t>
            </a:r>
            <a:endParaRPr lang="en-US" dirty="0"/>
          </a:p>
        </p:txBody>
      </p:sp>
      <p:graphicFrame>
        <p:nvGraphicFramePr>
          <p:cNvPr id="3" name="Table 2">
            <a:extLst>
              <a:ext uri="{FF2B5EF4-FFF2-40B4-BE49-F238E27FC236}">
                <a16:creationId xmlns:a16="http://schemas.microsoft.com/office/drawing/2014/main" id="{F04C9D03-52E2-7562-A2D4-BBD9F4AC75B2}"/>
              </a:ext>
            </a:extLst>
          </p:cNvPr>
          <p:cNvGraphicFramePr>
            <a:graphicFrameLocks noGrp="1"/>
          </p:cNvGraphicFramePr>
          <p:nvPr>
            <p:extLst>
              <p:ext uri="{D42A27DB-BD31-4B8C-83A1-F6EECF244321}">
                <p14:modId xmlns:p14="http://schemas.microsoft.com/office/powerpoint/2010/main" val="1427772354"/>
              </p:ext>
            </p:extLst>
          </p:nvPr>
        </p:nvGraphicFramePr>
        <p:xfrm>
          <a:off x="679450" y="1289538"/>
          <a:ext cx="7032867" cy="4572000"/>
        </p:xfrm>
        <a:graphic>
          <a:graphicData uri="http://schemas.openxmlformats.org/drawingml/2006/table">
            <a:tbl>
              <a:tblPr firstRow="1" bandRow="1">
                <a:tableStyleId>{5C22544A-7EE6-4342-B048-85BDC9FD1C3A}</a:tableStyleId>
              </a:tblPr>
              <a:tblGrid>
                <a:gridCol w="7032867">
                  <a:extLst>
                    <a:ext uri="{9D8B030D-6E8A-4147-A177-3AD203B41FA5}">
                      <a16:colId xmlns:a16="http://schemas.microsoft.com/office/drawing/2014/main" val="2715040839"/>
                    </a:ext>
                  </a:extLst>
                </a:gridCol>
              </a:tblGrid>
              <a:tr h="457327">
                <a:tc>
                  <a:txBody>
                    <a:bodyPr/>
                    <a:lstStyle/>
                    <a:p>
                      <a:pPr marL="0" algn="ctr" rtl="0" eaLnBrk="1" fontAlgn="t" latinLnBrk="0" hangingPunct="1">
                        <a:spcBef>
                          <a:spcPts val="0"/>
                        </a:spcBef>
                        <a:spcAft>
                          <a:spcPts val="0"/>
                        </a:spcAft>
                      </a:pPr>
                      <a:r>
                        <a:rPr lang="en-US" sz="2400" b="1" i="0" u="none" strike="noStrike" kern="1200" dirty="0">
                          <a:solidFill>
                            <a:srgbClr val="000000"/>
                          </a:solidFill>
                          <a:effectLst/>
                          <a:latin typeface="Calibri"/>
                        </a:rPr>
                        <a:t>Claim with Client-side Operations</a:t>
                      </a:r>
                      <a:endParaRPr lang="en-US" sz="1800" b="1" i="0" u="none" strike="noStrike" dirty="0">
                        <a:effectLst/>
                        <a:latin typeface="Calibri"/>
                      </a:endParaRPr>
                    </a:p>
                    <a:p>
                      <a:pPr marL="0" lvl="0" algn="ctr">
                        <a:spcBef>
                          <a:spcPts val="0"/>
                        </a:spcBef>
                        <a:spcAft>
                          <a:spcPts val="0"/>
                        </a:spcAft>
                        <a:buNone/>
                      </a:pPr>
                      <a:r>
                        <a:rPr lang="en-US" sz="2400" b="1" i="0" u="none" strike="noStrike" kern="1200" dirty="0">
                          <a:solidFill>
                            <a:srgbClr val="000000"/>
                          </a:solidFill>
                          <a:effectLst/>
                          <a:latin typeface="Calibri"/>
                        </a:rPr>
                        <a:t>and Server-side Operations</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51356350"/>
                  </a:ext>
                </a:extLst>
              </a:tr>
              <a:tr h="3157093">
                <a:tc>
                  <a:txBody>
                    <a:bodyPr/>
                    <a:lstStyle/>
                    <a:p>
                      <a:pPr marL="0" algn="l" rtl="0" eaLnBrk="1" fontAlgn="base" latinLnBrk="0" hangingPunct="1">
                        <a:spcBef>
                          <a:spcPts val="0"/>
                        </a:spcBef>
                        <a:spcAft>
                          <a:spcPts val="0"/>
                        </a:spcAft>
                      </a:pPr>
                      <a:r>
                        <a:rPr lang="en-US" sz="2400" b="0" i="0" u="none" strike="noStrike" kern="1200" dirty="0">
                          <a:solidFill>
                            <a:srgbClr val="000000"/>
                          </a:solidFill>
                          <a:effectLst/>
                          <a:latin typeface="Calibri"/>
                        </a:rPr>
                        <a:t>     In a computer system, a method comprising: </a:t>
                      </a:r>
                      <a:endParaRPr lang="en-US" sz="1800" b="0" i="0" u="none" strike="noStrike" dirty="0">
                        <a:effectLst/>
                        <a:latin typeface="Calibri"/>
                      </a:endParaRPr>
                    </a:p>
                    <a:p>
                      <a:pPr marL="0" algn="l" rtl="0" eaLnBrk="1" fontAlgn="base" latinLnBrk="0" hangingPunct="1">
                        <a:spcBef>
                          <a:spcPts val="0"/>
                        </a:spcBef>
                        <a:spcAft>
                          <a:spcPts val="0"/>
                        </a:spcAft>
                      </a:pPr>
                      <a:r>
                        <a:rPr lang="en-US" sz="2400" b="0" i="0" u="none" strike="noStrike" kern="1200" dirty="0">
                          <a:solidFill>
                            <a:srgbClr val="000000"/>
                          </a:solidFill>
                          <a:effectLst/>
                          <a:latin typeface="Calibri"/>
                        </a:rPr>
                        <a:t>     </a:t>
                      </a:r>
                      <a:r>
                        <a:rPr lang="en-US" sz="2400" b="0" i="0" u="none" strike="noStrike" kern="1200" dirty="0">
                          <a:solidFill>
                            <a:srgbClr val="FF0000"/>
                          </a:solidFill>
                          <a:effectLst/>
                          <a:latin typeface="Calibri"/>
                        </a:rPr>
                        <a:t>with a server, sending data X</a:t>
                      </a:r>
                      <a:r>
                        <a:rPr lang="en-US" sz="2400" b="0" i="0" u="none" strike="noStrike" kern="1200" dirty="0">
                          <a:solidFill>
                            <a:srgbClr val="00B050"/>
                          </a:solidFill>
                          <a:effectLst/>
                          <a:latin typeface="Calibri"/>
                        </a:rPr>
                        <a:t> </a:t>
                      </a:r>
                      <a:r>
                        <a:rPr lang="en-US" sz="2400" b="0" i="0" u="none" strike="noStrike" kern="1200" dirty="0">
                          <a:solidFill>
                            <a:srgbClr val="000000"/>
                          </a:solidFill>
                          <a:effectLst/>
                          <a:latin typeface="Calibri"/>
                        </a:rPr>
                        <a:t>over a network; </a:t>
                      </a:r>
                      <a:endParaRPr lang="en-US" sz="1800" b="0" i="0" u="none" strike="noStrike" dirty="0">
                        <a:effectLst/>
                        <a:latin typeface="Calibri"/>
                      </a:endParaRPr>
                    </a:p>
                    <a:p>
                      <a:pPr marL="0" algn="l" rtl="0" eaLnBrk="1" fontAlgn="base" latinLnBrk="0" hangingPunct="1">
                        <a:spcBef>
                          <a:spcPts val="0"/>
                        </a:spcBef>
                        <a:spcAft>
                          <a:spcPts val="0"/>
                        </a:spcAft>
                      </a:pPr>
                      <a:r>
                        <a:rPr lang="en-US" sz="2400" b="0" i="0" u="none" strike="noStrike" kern="1200" dirty="0">
                          <a:solidFill>
                            <a:srgbClr val="000000"/>
                          </a:solidFill>
                          <a:effectLst/>
                          <a:latin typeface="Calibri"/>
                        </a:rPr>
                        <a:t>     </a:t>
                      </a:r>
                      <a:r>
                        <a:rPr lang="en-US" sz="2400" b="0" i="0" u="none" strike="noStrike" kern="1200" dirty="0">
                          <a:solidFill>
                            <a:srgbClr val="00B050"/>
                          </a:solidFill>
                          <a:effectLst/>
                          <a:latin typeface="Calibri"/>
                        </a:rPr>
                        <a:t>with a client, receiving the data X; </a:t>
                      </a:r>
                      <a:endParaRPr lang="en-US" sz="1800" b="0" i="0" u="none" strike="noStrike" dirty="0">
                        <a:solidFill>
                          <a:srgbClr val="00B050"/>
                        </a:solidFill>
                        <a:effectLst/>
                        <a:latin typeface="Calibri"/>
                      </a:endParaRPr>
                    </a:p>
                    <a:p>
                      <a:pPr marL="0" algn="l" rtl="0" eaLnBrk="1" fontAlgn="base" latinLnBrk="0" hangingPunct="1">
                        <a:spcBef>
                          <a:spcPts val="0"/>
                        </a:spcBef>
                        <a:spcAft>
                          <a:spcPts val="0"/>
                        </a:spcAft>
                      </a:pPr>
                      <a:r>
                        <a:rPr lang="en-US" sz="2400" b="0" i="0" u="none" strike="noStrike" kern="1200" dirty="0">
                          <a:solidFill>
                            <a:srgbClr val="00B050"/>
                          </a:solidFill>
                          <a:effectLst/>
                          <a:latin typeface="Calibri"/>
                        </a:rPr>
                        <a:t>     with the client, processing the data X with operation A, thereby producing data Y; </a:t>
                      </a:r>
                      <a:endParaRPr lang="en-US" sz="1800" b="0" i="0" u="none" strike="noStrike" dirty="0">
                        <a:solidFill>
                          <a:srgbClr val="00B050"/>
                        </a:solidFill>
                        <a:effectLst/>
                        <a:latin typeface="Calibri"/>
                      </a:endParaRPr>
                    </a:p>
                    <a:p>
                      <a:pPr marL="0" algn="l" rtl="0" eaLnBrk="1" fontAlgn="base" latinLnBrk="0" hangingPunct="1">
                        <a:spcBef>
                          <a:spcPts val="0"/>
                        </a:spcBef>
                        <a:spcAft>
                          <a:spcPts val="0"/>
                        </a:spcAft>
                      </a:pPr>
                      <a:r>
                        <a:rPr lang="en-US" sz="2400" b="0" i="0" u="none" strike="noStrike" kern="1200" dirty="0">
                          <a:solidFill>
                            <a:srgbClr val="00B050"/>
                          </a:solidFill>
                          <a:effectLst/>
                          <a:latin typeface="Calibri"/>
                        </a:rPr>
                        <a:t>     with the client, sending the data Y</a:t>
                      </a:r>
                      <a:r>
                        <a:rPr lang="en-US" sz="2400" b="0" i="0" u="none" strike="noStrike" kern="1200" dirty="0">
                          <a:solidFill>
                            <a:srgbClr val="FF0000"/>
                          </a:solidFill>
                          <a:effectLst/>
                          <a:latin typeface="Calibri"/>
                        </a:rPr>
                        <a:t> </a:t>
                      </a:r>
                      <a:r>
                        <a:rPr lang="en-US" sz="2400" b="0" i="0" u="none" strike="noStrike" kern="1200" dirty="0">
                          <a:solidFill>
                            <a:srgbClr val="000000"/>
                          </a:solidFill>
                          <a:effectLst/>
                          <a:latin typeface="Calibri"/>
                        </a:rPr>
                        <a:t>over the network; </a:t>
                      </a:r>
                      <a:endParaRPr lang="en-US" sz="1800" b="0" i="0" u="none" strike="noStrike" dirty="0">
                        <a:effectLst/>
                        <a:latin typeface="Calibri"/>
                      </a:endParaRPr>
                    </a:p>
                    <a:p>
                      <a:pPr marL="0" algn="l" rtl="0" eaLnBrk="1" fontAlgn="base" latinLnBrk="0" hangingPunct="1">
                        <a:spcBef>
                          <a:spcPts val="0"/>
                        </a:spcBef>
                        <a:spcAft>
                          <a:spcPts val="0"/>
                        </a:spcAft>
                      </a:pPr>
                      <a:r>
                        <a:rPr lang="en-US" sz="2400" b="0" i="0" u="none" strike="noStrike" kern="1200" dirty="0">
                          <a:solidFill>
                            <a:srgbClr val="000000"/>
                          </a:solidFill>
                          <a:effectLst/>
                          <a:latin typeface="Calibri"/>
                        </a:rPr>
                        <a:t>     </a:t>
                      </a:r>
                      <a:r>
                        <a:rPr lang="en-US" sz="2400" b="0" i="0" u="none" strike="noStrike" kern="1200" dirty="0">
                          <a:solidFill>
                            <a:srgbClr val="FF0000"/>
                          </a:solidFill>
                          <a:effectLst/>
                          <a:latin typeface="Calibri"/>
                        </a:rPr>
                        <a:t>with the server, receiving the data Y; and </a:t>
                      </a:r>
                      <a:endParaRPr lang="en-US" sz="1800" b="0" i="0" u="none" strike="noStrike" dirty="0">
                        <a:solidFill>
                          <a:srgbClr val="FF0000"/>
                        </a:solidFill>
                        <a:effectLst/>
                        <a:latin typeface="Calibri"/>
                      </a:endParaRPr>
                    </a:p>
                    <a:p>
                      <a:pPr marL="0" algn="l" rtl="0" eaLnBrk="1" fontAlgn="base" latinLnBrk="0" hangingPunct="1">
                        <a:spcBef>
                          <a:spcPts val="0"/>
                        </a:spcBef>
                        <a:spcAft>
                          <a:spcPts val="0"/>
                        </a:spcAft>
                      </a:pPr>
                      <a:r>
                        <a:rPr lang="en-US" sz="2400" b="0" i="0" u="none" strike="noStrike" kern="1200" dirty="0">
                          <a:solidFill>
                            <a:srgbClr val="FF0000"/>
                          </a:solidFill>
                          <a:effectLst/>
                          <a:latin typeface="Calibri"/>
                        </a:rPr>
                        <a:t>     with the server, processing the data Y with operation B, thereby producing data Z</a:t>
                      </a:r>
                      <a:r>
                        <a:rPr lang="en-US" sz="2400" b="0" i="0" u="none" strike="noStrike" kern="1200" dirty="0">
                          <a:solidFill>
                            <a:srgbClr val="000000"/>
                          </a:solidFill>
                          <a:effectLst/>
                          <a:latin typeface="Calibri"/>
                        </a:rPr>
                        <a:t>.</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3827502"/>
                  </a:ext>
                </a:extLst>
              </a:tr>
            </a:tbl>
          </a:graphicData>
        </a:graphic>
      </p:graphicFrame>
      <p:pic>
        <p:nvPicPr>
          <p:cNvPr id="6" name="Picture 5">
            <a:extLst>
              <a:ext uri="{FF2B5EF4-FFF2-40B4-BE49-F238E27FC236}">
                <a16:creationId xmlns:a16="http://schemas.microsoft.com/office/drawing/2014/main" id="{72EBCA20-A3BA-CB83-545F-4E0556E45964}"/>
              </a:ext>
            </a:extLst>
          </p:cNvPr>
          <p:cNvPicPr>
            <a:picLocks noChangeAspect="1"/>
          </p:cNvPicPr>
          <p:nvPr/>
        </p:nvPicPr>
        <p:blipFill>
          <a:blip r:embed="rId2"/>
          <a:stretch>
            <a:fillRect/>
          </a:stretch>
        </p:blipFill>
        <p:spPr>
          <a:xfrm>
            <a:off x="8817341" y="1647825"/>
            <a:ext cx="1884240" cy="4275503"/>
          </a:xfrm>
          <a:prstGeom prst="rect">
            <a:avLst/>
          </a:prstGeom>
        </p:spPr>
      </p:pic>
    </p:spTree>
    <p:extLst>
      <p:ext uri="{BB962C8B-B14F-4D97-AF65-F5344CB8AC3E}">
        <p14:creationId xmlns:p14="http://schemas.microsoft.com/office/powerpoint/2010/main" val="1902128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8929997" cy="966930"/>
          </a:xfrm>
        </p:spPr>
        <p:txBody>
          <a:bodyPr>
            <a:normAutofit/>
          </a:bodyPr>
          <a:lstStyle/>
          <a:p>
            <a:r>
              <a:rPr lang="en-US" dirty="0">
                <a:latin typeface="Arial"/>
                <a:cs typeface="Arial"/>
              </a:rPr>
              <a:t>Multiple Actors: Divide and Conquer</a:t>
            </a:r>
          </a:p>
        </p:txBody>
      </p:sp>
      <p:sp>
        <p:nvSpPr>
          <p:cNvPr id="4" name="TextBox 3">
            <a:extLst>
              <a:ext uri="{FF2B5EF4-FFF2-40B4-BE49-F238E27FC236}">
                <a16:creationId xmlns:a16="http://schemas.microsoft.com/office/drawing/2014/main" id="{3744716D-3512-745E-8195-1352B61BAB35}"/>
              </a:ext>
            </a:extLst>
          </p:cNvPr>
          <p:cNvSpPr txBox="1"/>
          <p:nvPr/>
        </p:nvSpPr>
        <p:spPr>
          <a:xfrm>
            <a:off x="79899" y="1239466"/>
            <a:ext cx="11539686" cy="480131"/>
          </a:xfrm>
          <a:prstGeom prst="rect">
            <a:avLst/>
          </a:prstGeom>
          <a:noFill/>
        </p:spPr>
        <p:txBody>
          <a:bodyPr wrap="square" lIns="91440" tIns="45720" rIns="91440" bIns="45720" anchor="t">
            <a:spAutoFit/>
          </a:bodyPr>
          <a:lstStyle/>
          <a:p>
            <a:pPr marL="800100" indent="-342900">
              <a:lnSpc>
                <a:spcPct val="90000"/>
              </a:lnSpc>
              <a:buFont typeface="Arial"/>
              <a:buChar char="•"/>
              <a:defRPr/>
            </a:pPr>
            <a:r>
              <a:rPr lang="en-US" sz="2800" dirty="0">
                <a:solidFill>
                  <a:prstClr val="black"/>
                </a:solidFill>
                <a:latin typeface="Arial"/>
                <a:ea typeface="Calibri"/>
                <a:cs typeface="Arial"/>
              </a:rPr>
              <a:t>Split activity of different actors into different independent claims.</a:t>
            </a:r>
          </a:p>
        </p:txBody>
      </p:sp>
      <p:graphicFrame>
        <p:nvGraphicFramePr>
          <p:cNvPr id="7" name="Table 6">
            <a:extLst>
              <a:ext uri="{FF2B5EF4-FFF2-40B4-BE49-F238E27FC236}">
                <a16:creationId xmlns:a16="http://schemas.microsoft.com/office/drawing/2014/main" id="{4B823702-CA85-4F6D-CDFA-528B0D05C380}"/>
              </a:ext>
            </a:extLst>
          </p:cNvPr>
          <p:cNvGraphicFramePr>
            <a:graphicFrameLocks noGrp="1"/>
          </p:cNvGraphicFramePr>
          <p:nvPr>
            <p:extLst>
              <p:ext uri="{D42A27DB-BD31-4B8C-83A1-F6EECF244321}">
                <p14:modId xmlns:p14="http://schemas.microsoft.com/office/powerpoint/2010/main" val="2604625596"/>
              </p:ext>
            </p:extLst>
          </p:nvPr>
        </p:nvGraphicFramePr>
        <p:xfrm>
          <a:off x="787400" y="1944175"/>
          <a:ext cx="10617200" cy="3614420"/>
        </p:xfrm>
        <a:graphic>
          <a:graphicData uri="http://schemas.openxmlformats.org/drawingml/2006/table">
            <a:tbl>
              <a:tblPr firstRow="1" bandRow="1">
                <a:tableStyleId>{5C22544A-7EE6-4342-B048-85BDC9FD1C3A}</a:tableStyleId>
              </a:tblPr>
              <a:tblGrid>
                <a:gridCol w="5308600">
                  <a:extLst>
                    <a:ext uri="{9D8B030D-6E8A-4147-A177-3AD203B41FA5}">
                      <a16:colId xmlns:a16="http://schemas.microsoft.com/office/drawing/2014/main" val="425839879"/>
                    </a:ext>
                  </a:extLst>
                </a:gridCol>
                <a:gridCol w="5308600">
                  <a:extLst>
                    <a:ext uri="{9D8B030D-6E8A-4147-A177-3AD203B41FA5}">
                      <a16:colId xmlns:a16="http://schemas.microsoft.com/office/drawing/2014/main" val="3577696557"/>
                    </a:ext>
                  </a:extLst>
                </a:gridCol>
              </a:tblGrid>
              <a:tr h="457327">
                <a:tc>
                  <a:txBody>
                    <a:bodyPr/>
                    <a:lstStyle/>
                    <a:p>
                      <a:pPr marL="0" lvl="0" algn="ctr" rtl="0">
                        <a:spcBef>
                          <a:spcPts val="0"/>
                        </a:spcBef>
                        <a:spcAft>
                          <a:spcPts val="0"/>
                        </a:spcAft>
                        <a:buNone/>
                      </a:pPr>
                      <a:r>
                        <a:rPr lang="en-US" sz="2000" b="1" i="0" u="none" strike="noStrike" kern="1200" dirty="0">
                          <a:solidFill>
                            <a:srgbClr val="000000"/>
                          </a:solidFill>
                          <a:effectLst/>
                          <a:latin typeface="Calibri"/>
                        </a:rPr>
                        <a:t>Claim with Server-side Operations</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Claim with Client-side Operations</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255470847"/>
                  </a:ext>
                </a:extLst>
              </a:tr>
              <a:tr h="3157093">
                <a:tc>
                  <a:txBody>
                    <a:bodyPr/>
                    <a:lstStyle/>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 In a computer system, a method comprising: </a:t>
                      </a:r>
                      <a:endParaRPr lang="en-US" sz="1800" b="0" i="0" u="none" strike="noStrike" dirty="0">
                        <a:effectLst/>
                        <a:latin typeface="Calibri"/>
                      </a:endParaRPr>
                    </a:p>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     </a:t>
                      </a:r>
                      <a:r>
                        <a:rPr lang="en-US" sz="2000" b="0" i="0" u="none" strike="noStrike" kern="1200" dirty="0">
                          <a:solidFill>
                            <a:srgbClr val="FF0000"/>
                          </a:solidFill>
                          <a:effectLst/>
                          <a:latin typeface="Calibri"/>
                        </a:rPr>
                        <a:t>with a server, sending data X</a:t>
                      </a:r>
                      <a:r>
                        <a:rPr lang="en-US" sz="2000" b="0" i="0" u="none" strike="noStrike" kern="1200" dirty="0">
                          <a:solidFill>
                            <a:srgbClr val="000000"/>
                          </a:solidFill>
                          <a:effectLst/>
                          <a:latin typeface="Calibri"/>
                        </a:rPr>
                        <a:t> over a network </a:t>
                      </a:r>
                      <a:r>
                        <a:rPr lang="en-US" sz="2000" b="1" i="1" u="none" strike="noStrike" kern="1200" dirty="0">
                          <a:solidFill>
                            <a:srgbClr val="000000"/>
                          </a:solidFill>
                          <a:effectLst/>
                          <a:latin typeface="Calibri"/>
                        </a:rPr>
                        <a:t>to a client</a:t>
                      </a:r>
                      <a:r>
                        <a:rPr lang="en-US" sz="2000" b="0" i="0" u="none" strike="noStrike" kern="1200" dirty="0">
                          <a:solidFill>
                            <a:srgbClr val="000000"/>
                          </a:solidFill>
                          <a:effectLst/>
                          <a:latin typeface="Calibri"/>
                        </a:rPr>
                        <a:t>; </a:t>
                      </a:r>
                      <a:endParaRPr lang="en-US" sz="1800" b="0" i="0" u="none" strike="noStrike" dirty="0">
                        <a:effectLst/>
                        <a:latin typeface="Calibri"/>
                      </a:endParaRPr>
                    </a:p>
                    <a:p>
                      <a:pPr marL="0" algn="l" rtl="0" eaLnBrk="1" fontAlgn="base"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  </a:t>
                      </a:r>
                      <a:endParaRPr lang="en-US" sz="1800" b="0" i="0" u="none" strike="noStrike" dirty="0">
                        <a:effectLst/>
                        <a:latin typeface="Calibri"/>
                      </a:endParaRPr>
                    </a:p>
                    <a:p>
                      <a:pPr marL="0" algn="l" rtl="0" eaLnBrk="1" fontAlgn="base"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US" sz="2000" b="0" i="0" u="none" strike="noStrike" kern="1200" dirty="0">
                          <a:solidFill>
                            <a:srgbClr val="FF0000"/>
                          </a:solidFill>
                          <a:effectLst/>
                          <a:latin typeface="Calibri"/>
                        </a:rPr>
                        <a:t>     with the server, receiving the data Y</a:t>
                      </a:r>
                      <a:r>
                        <a:rPr lang="en-US" sz="2000" b="0" i="0" u="none" strike="noStrike" kern="1200" dirty="0">
                          <a:solidFill>
                            <a:srgbClr val="000000"/>
                          </a:solidFill>
                          <a:effectLst/>
                          <a:latin typeface="Calibri"/>
                        </a:rPr>
                        <a:t> </a:t>
                      </a:r>
                      <a:r>
                        <a:rPr lang="en-US" sz="2000" b="1" i="1" u="none" strike="noStrike" kern="1200" dirty="0">
                          <a:solidFill>
                            <a:srgbClr val="000000"/>
                          </a:solidFill>
                          <a:effectLst/>
                          <a:latin typeface="Calibri"/>
                        </a:rPr>
                        <a:t>from the client</a:t>
                      </a:r>
                      <a:r>
                        <a:rPr lang="en-US" sz="2000" b="0" i="0" u="none" strike="noStrike" kern="1200" dirty="0">
                          <a:solidFill>
                            <a:srgbClr val="000000"/>
                          </a:solidFill>
                          <a:effectLst/>
                          <a:latin typeface="Calibri"/>
                        </a:rPr>
                        <a:t>; and </a:t>
                      </a:r>
                      <a:endParaRPr lang="en-US" sz="1800" b="0" i="0" u="none" strike="noStrike" dirty="0">
                        <a:effectLst/>
                        <a:latin typeface="Calibri"/>
                      </a:endParaRPr>
                    </a:p>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     </a:t>
                      </a:r>
                      <a:r>
                        <a:rPr lang="en-US" sz="2000" b="0" i="0" u="none" strike="noStrike" kern="1200" dirty="0">
                          <a:solidFill>
                            <a:srgbClr val="FF0000"/>
                          </a:solidFill>
                          <a:effectLst/>
                          <a:latin typeface="Calibri"/>
                        </a:rPr>
                        <a:t>with the server, processing the data Y with operation B, thereby producing data Z. </a:t>
                      </a:r>
                      <a:endParaRPr lang="en-US" sz="1800" b="0" i="0" u="none" strike="noStrike" dirty="0">
                        <a:solidFill>
                          <a:srgbClr val="FF0000"/>
                        </a:solidFill>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In a computer system, a method comprising: </a:t>
                      </a:r>
                      <a:endParaRPr lang="en-US" sz="1800" b="0" i="0" u="none" strike="noStrike" dirty="0">
                        <a:effectLst/>
                        <a:latin typeface="Calibri"/>
                      </a:endParaRPr>
                    </a:p>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  </a:t>
                      </a:r>
                      <a:endParaRPr lang="en-US" sz="1800" b="0" i="0" u="none" strike="noStrike" dirty="0">
                        <a:effectLst/>
                        <a:latin typeface="Calibri"/>
                      </a:endParaRPr>
                    </a:p>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     </a:t>
                      </a:r>
                      <a:r>
                        <a:rPr lang="en-US" sz="2000" b="0" i="0" u="none" strike="noStrike" kern="1200" dirty="0">
                          <a:solidFill>
                            <a:srgbClr val="00B050"/>
                          </a:solidFill>
                          <a:effectLst/>
                          <a:latin typeface="Calibri"/>
                        </a:rPr>
                        <a:t>with a client, receiving data X</a:t>
                      </a:r>
                      <a:r>
                        <a:rPr lang="en-US" sz="2000" b="0" i="0" u="none" strike="noStrike" kern="1200" dirty="0">
                          <a:solidFill>
                            <a:srgbClr val="000000"/>
                          </a:solidFill>
                          <a:effectLst/>
                          <a:latin typeface="Calibri"/>
                        </a:rPr>
                        <a:t> </a:t>
                      </a:r>
                      <a:r>
                        <a:rPr lang="en-US" sz="2000" b="1" i="1" u="none" strike="noStrike" kern="1200" dirty="0">
                          <a:solidFill>
                            <a:srgbClr val="000000"/>
                          </a:solidFill>
                          <a:effectLst/>
                          <a:latin typeface="Calibri"/>
                        </a:rPr>
                        <a:t>from a server</a:t>
                      </a:r>
                      <a:r>
                        <a:rPr lang="en-US" sz="2000" b="0" i="0" u="none" strike="noStrike" kern="1200" dirty="0">
                          <a:solidFill>
                            <a:srgbClr val="000000"/>
                          </a:solidFill>
                          <a:effectLst/>
                          <a:latin typeface="Calibri"/>
                        </a:rPr>
                        <a:t>; </a:t>
                      </a:r>
                      <a:endParaRPr lang="en-US" sz="1800" b="0" i="0" u="none" strike="noStrike" dirty="0">
                        <a:effectLst/>
                        <a:latin typeface="Calibri"/>
                      </a:endParaRPr>
                    </a:p>
                    <a:p>
                      <a:pPr marL="0" algn="l" rtl="0" eaLnBrk="1" fontAlgn="base" latinLnBrk="0" hangingPunct="1">
                        <a:spcBef>
                          <a:spcPts val="0"/>
                        </a:spcBef>
                        <a:spcAft>
                          <a:spcPts val="0"/>
                        </a:spcAft>
                      </a:pPr>
                      <a:r>
                        <a:rPr lang="en-US" sz="2000" b="0" i="0" u="none" strike="noStrike" kern="1200" dirty="0">
                          <a:solidFill>
                            <a:srgbClr val="000000"/>
                          </a:solidFill>
                          <a:effectLst/>
                          <a:latin typeface="Calibri"/>
                        </a:rPr>
                        <a:t>     </a:t>
                      </a:r>
                      <a:r>
                        <a:rPr lang="en-US" sz="2000" b="0" i="0" u="none" strike="noStrike" kern="1200" dirty="0">
                          <a:solidFill>
                            <a:srgbClr val="00B050"/>
                          </a:solidFill>
                          <a:effectLst/>
                          <a:latin typeface="Calibri"/>
                        </a:rPr>
                        <a:t>with the client, processing the data X with operation A, thereby producing data Y; and </a:t>
                      </a:r>
                      <a:endParaRPr lang="en-US" sz="1800" b="0" i="0" u="none" strike="noStrike" dirty="0">
                        <a:solidFill>
                          <a:srgbClr val="00B050"/>
                        </a:solidFill>
                        <a:effectLst/>
                        <a:latin typeface="Calibri"/>
                      </a:endParaRPr>
                    </a:p>
                    <a:p>
                      <a:pPr marL="0" algn="l" rtl="0" eaLnBrk="1" fontAlgn="base" latinLnBrk="0" hangingPunct="1">
                        <a:spcBef>
                          <a:spcPts val="0"/>
                        </a:spcBef>
                        <a:spcAft>
                          <a:spcPts val="0"/>
                        </a:spcAft>
                      </a:pPr>
                      <a:r>
                        <a:rPr lang="en-US" sz="2000" b="0" i="0" u="none" strike="noStrike" kern="1200" dirty="0">
                          <a:solidFill>
                            <a:srgbClr val="00B050"/>
                          </a:solidFill>
                          <a:effectLst/>
                          <a:latin typeface="Calibri"/>
                        </a:rPr>
                        <a:t>     with the client, sending the data Y</a:t>
                      </a:r>
                      <a:r>
                        <a:rPr lang="en-US" sz="2000" b="0" i="0" u="none" strike="noStrike" kern="1200" dirty="0">
                          <a:solidFill>
                            <a:srgbClr val="000000"/>
                          </a:solidFill>
                          <a:effectLst/>
                          <a:latin typeface="Calibri"/>
                        </a:rPr>
                        <a:t> over the network </a:t>
                      </a:r>
                      <a:r>
                        <a:rPr lang="en-US" sz="2000" b="1" i="1" u="none" strike="noStrike" kern="1200" dirty="0">
                          <a:solidFill>
                            <a:srgbClr val="000000"/>
                          </a:solidFill>
                          <a:effectLst/>
                          <a:latin typeface="Calibri"/>
                        </a:rPr>
                        <a:t>to the server</a:t>
                      </a:r>
                      <a:r>
                        <a:rPr lang="en-US" sz="2000" b="0" i="0" u="none" strike="noStrike" kern="1200" dirty="0">
                          <a:solidFill>
                            <a:srgbClr val="000000"/>
                          </a:solidFill>
                          <a:effectLst/>
                          <a:latin typeface="Calibri"/>
                        </a:rPr>
                        <a:t>. </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18168815"/>
                  </a:ext>
                </a:extLst>
              </a:tr>
            </a:tbl>
          </a:graphicData>
        </a:graphic>
      </p:graphicFrame>
    </p:spTree>
    <p:extLst>
      <p:ext uri="{BB962C8B-B14F-4D97-AF65-F5344CB8AC3E}">
        <p14:creationId xmlns:p14="http://schemas.microsoft.com/office/powerpoint/2010/main" val="2340531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441360" y="1239466"/>
            <a:ext cx="8395359" cy="5852884"/>
          </a:xfrm>
          <a:prstGeom prst="rect">
            <a:avLst/>
          </a:prstGeom>
          <a:noFill/>
        </p:spPr>
        <p:txBody>
          <a:bodyPr wrap="square" lIns="91440" tIns="45720" rIns="91440" bIns="45720" anchor="t">
            <a:spAutoFit/>
          </a:bodyPr>
          <a:lstStyle/>
          <a:p>
            <a:pPr marL="342900" indent="-342900">
              <a:lnSpc>
                <a:spcPct val="90000"/>
              </a:lnSpc>
              <a:spcAft>
                <a:spcPts val="1200"/>
              </a:spcAft>
              <a:buFont typeface="Arial"/>
              <a:buChar char="•"/>
              <a:defRPr/>
            </a:pPr>
            <a:r>
              <a:rPr lang="en-US" sz="2800" dirty="0">
                <a:solidFill>
                  <a:prstClr val="black"/>
                </a:solidFill>
                <a:latin typeface="Arial"/>
                <a:ea typeface="Calibri"/>
                <a:cs typeface="Arial"/>
              </a:rPr>
              <a:t>P</a:t>
            </a:r>
            <a:r>
              <a:rPr lang="en-US" sz="2400" dirty="0">
                <a:solidFill>
                  <a:prstClr val="black"/>
                </a:solidFill>
                <a:latin typeface="Arial"/>
                <a:ea typeface="Calibri"/>
                <a:cs typeface="Arial"/>
              </a:rPr>
              <a:t>ossible problems: </a:t>
            </a:r>
            <a:endParaRPr lang="en-US" sz="2400" dirty="0">
              <a:solidFill>
                <a:prstClr val="black"/>
              </a:solidFill>
              <a:ea typeface="Calibri"/>
              <a:cs typeface="Calibri"/>
            </a:endParaRPr>
          </a:p>
          <a:p>
            <a:pPr marL="800100" lvl="1" indent="-342900">
              <a:lnSpc>
                <a:spcPct val="90000"/>
              </a:lnSpc>
              <a:spcAft>
                <a:spcPts val="1200"/>
              </a:spcAft>
              <a:buFont typeface="Arial"/>
              <a:buChar char="•"/>
              <a:defRPr/>
            </a:pPr>
            <a:r>
              <a:rPr lang="en-US" sz="2400" dirty="0">
                <a:solidFill>
                  <a:prstClr val="black"/>
                </a:solidFill>
                <a:latin typeface="Arial"/>
                <a:ea typeface="Calibri"/>
                <a:cs typeface="Arial"/>
              </a:rPr>
              <a:t>Is there disconnect between elements of the claim covering server-side activity? </a:t>
            </a:r>
            <a:endParaRPr lang="en-US" sz="2400" dirty="0">
              <a:solidFill>
                <a:prstClr val="black"/>
              </a:solidFill>
              <a:ea typeface="Calibri"/>
              <a:cs typeface="Calibri"/>
            </a:endParaRPr>
          </a:p>
          <a:p>
            <a:pPr marL="800100" lvl="1" indent="-342900">
              <a:lnSpc>
                <a:spcPct val="90000"/>
              </a:lnSpc>
              <a:spcAft>
                <a:spcPts val="1200"/>
              </a:spcAft>
              <a:buFont typeface="Arial"/>
              <a:buChar char="•"/>
              <a:defRPr/>
            </a:pPr>
            <a:r>
              <a:rPr lang="en-US" sz="2400" dirty="0">
                <a:solidFill>
                  <a:prstClr val="black"/>
                </a:solidFill>
                <a:latin typeface="Arial"/>
                <a:ea typeface="Calibri"/>
                <a:cs typeface="Arial"/>
              </a:rPr>
              <a:t>What if the point of novelty is entirely with the client-side operation A?  Do we have a problem with the claim that covers only server-side activity.   </a:t>
            </a:r>
            <a:endParaRPr lang="en-US" sz="2400" dirty="0">
              <a:solidFill>
                <a:prstClr val="black"/>
              </a:solidFill>
              <a:latin typeface="Calibri"/>
              <a:ea typeface="Calibri"/>
              <a:cs typeface="Calibri"/>
            </a:endParaRPr>
          </a:p>
          <a:p>
            <a:pPr marL="800100" lvl="1" indent="-342900">
              <a:lnSpc>
                <a:spcPct val="90000"/>
              </a:lnSpc>
              <a:spcAft>
                <a:spcPts val="1200"/>
              </a:spcAft>
              <a:buFont typeface="Arial"/>
              <a:buChar char="•"/>
              <a:defRPr/>
            </a:pPr>
            <a:r>
              <a:rPr lang="en-US" sz="2400" dirty="0">
                <a:solidFill>
                  <a:prstClr val="black"/>
                </a:solidFill>
                <a:latin typeface="Arial"/>
                <a:ea typeface="Calibri"/>
                <a:cs typeface="Arial"/>
              </a:rPr>
              <a:t>What if the point of novelty is entirely with the server-side operation B?  Do we have a problem with the claim that covers only client-side activity.   </a:t>
            </a:r>
            <a:endParaRPr lang="en-US" sz="2400" dirty="0">
              <a:solidFill>
                <a:prstClr val="black"/>
              </a:solidFill>
              <a:ea typeface="Calibri"/>
              <a:cs typeface="Calibri"/>
            </a:endParaRPr>
          </a:p>
          <a:p>
            <a:pPr marL="342900" indent="-342900">
              <a:lnSpc>
                <a:spcPct val="90000"/>
              </a:lnSpc>
              <a:spcAft>
                <a:spcPts val="1200"/>
              </a:spcAft>
              <a:buFont typeface="Arial"/>
              <a:buChar char="•"/>
              <a:defRPr/>
            </a:pPr>
            <a:r>
              <a:rPr lang="en-US" sz="2400" dirty="0">
                <a:solidFill>
                  <a:prstClr val="black"/>
                </a:solidFill>
                <a:latin typeface="Arial"/>
                <a:ea typeface="Calibri"/>
                <a:cs typeface="Arial"/>
              </a:rPr>
              <a:t>Maybe just focus on a single actor that avoids those problems?</a:t>
            </a:r>
            <a:endParaRPr lang="en-US" sz="2400" dirty="0">
              <a:solidFill>
                <a:prstClr val="black"/>
              </a:solidFill>
              <a:ea typeface="Calibri"/>
              <a:cs typeface="Calibri"/>
            </a:endParaRPr>
          </a:p>
          <a:p>
            <a:pPr marL="342900" indent="-342900">
              <a:lnSpc>
                <a:spcPct val="90000"/>
              </a:lnSpc>
              <a:spcAft>
                <a:spcPts val="1200"/>
              </a:spcAft>
              <a:buFont typeface="Arial"/>
              <a:buChar char="•"/>
              <a:defRPr/>
            </a:pPr>
            <a:r>
              <a:rPr lang="en-US" sz="2400" dirty="0">
                <a:solidFill>
                  <a:prstClr val="black"/>
                </a:solidFill>
                <a:latin typeface="Arial"/>
                <a:ea typeface="Calibri"/>
                <a:cs typeface="Arial"/>
              </a:rPr>
              <a:t>Or perhaps take a chance in an independent claim....</a:t>
            </a:r>
          </a:p>
          <a:p>
            <a:pPr marL="342900" indent="-342900">
              <a:lnSpc>
                <a:spcPct val="90000"/>
              </a:lnSpc>
              <a:buFont typeface="Arial"/>
              <a:buChar char="•"/>
              <a:defRPr/>
            </a:pPr>
            <a:endParaRPr lang="en-US" sz="2800" dirty="0">
              <a:solidFill>
                <a:prstClr val="black"/>
              </a:solidFill>
              <a:latin typeface="Arial"/>
              <a:ea typeface="Calibri"/>
              <a:cs typeface="Arial"/>
            </a:endParaRPr>
          </a:p>
          <a:p>
            <a:pPr marL="342900" indent="-342900">
              <a:lnSpc>
                <a:spcPct val="90000"/>
              </a:lnSpc>
              <a:spcBef>
                <a:spcPts val="1000"/>
              </a:spcBef>
              <a:buFont typeface="Arial"/>
              <a:buChar char="•"/>
              <a:defRPr/>
            </a:pPr>
            <a:endParaRPr lang="en-US" sz="2000" dirty="0">
              <a:solidFill>
                <a:prstClr val="black"/>
              </a:solidFill>
              <a:latin typeface="Arial"/>
              <a:ea typeface="Calibri"/>
              <a:cs typeface="Arial"/>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8929997" cy="966930"/>
          </a:xfrm>
        </p:spPr>
        <p:txBody>
          <a:bodyPr>
            <a:normAutofit/>
          </a:bodyPr>
          <a:lstStyle/>
          <a:p>
            <a:r>
              <a:rPr lang="en-US" dirty="0">
                <a:latin typeface="Arial"/>
                <a:cs typeface="Arial"/>
              </a:rPr>
              <a:t>Multiple Actors: Wait a Tick...</a:t>
            </a:r>
          </a:p>
        </p:txBody>
      </p:sp>
      <p:pic>
        <p:nvPicPr>
          <p:cNvPr id="3" name="Picture 2" descr="A person with glasses and a black nose&#10;&#10;Description automatically generated">
            <a:extLst>
              <a:ext uri="{FF2B5EF4-FFF2-40B4-BE49-F238E27FC236}">
                <a16:creationId xmlns:a16="http://schemas.microsoft.com/office/drawing/2014/main" id="{3BBAFBE9-7C4E-2A04-CD6E-5D4154962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4942" y="1239466"/>
            <a:ext cx="3707058" cy="2085220"/>
          </a:xfrm>
          <a:prstGeom prst="rect">
            <a:avLst/>
          </a:prstGeom>
        </p:spPr>
      </p:pic>
    </p:spTree>
    <p:extLst>
      <p:ext uri="{BB962C8B-B14F-4D97-AF65-F5344CB8AC3E}">
        <p14:creationId xmlns:p14="http://schemas.microsoft.com/office/powerpoint/2010/main" val="173583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79899" y="1285283"/>
            <a:ext cx="9784457" cy="1759456"/>
          </a:xfrm>
          <a:prstGeom prst="rect">
            <a:avLst/>
          </a:prstGeom>
          <a:noFill/>
        </p:spPr>
        <p:txBody>
          <a:bodyPr wrap="square" lIns="91440" tIns="45720" rIns="91440" bIns="45720" anchor="t">
            <a:spAutoFit/>
          </a:bodyPr>
          <a:lstStyle/>
          <a:p>
            <a:pPr marL="342900" indent="-342900">
              <a:spcAft>
                <a:spcPts val="1200"/>
              </a:spcAft>
              <a:buFont typeface="Arial"/>
              <a:buChar char="•"/>
              <a:defRPr/>
            </a:pPr>
            <a:r>
              <a:rPr lang="en-US" sz="2400" dirty="0">
                <a:solidFill>
                  <a:prstClr val="black"/>
                </a:solidFill>
                <a:latin typeface="Arial"/>
                <a:ea typeface="Calibri"/>
                <a:cs typeface="Arial"/>
              </a:rPr>
              <a:t>A simple framework for this presentation.</a:t>
            </a:r>
            <a:endParaRPr lang="en-US" sz="2400" dirty="0">
              <a:solidFill>
                <a:prstClr val="black"/>
              </a:solidFill>
              <a:ea typeface="Calibri"/>
              <a:cs typeface="Calibri"/>
            </a:endParaRPr>
          </a:p>
          <a:p>
            <a:pPr marL="342900" indent="-342900">
              <a:buFont typeface="Arial"/>
              <a:buChar char="•"/>
              <a:defRPr/>
            </a:pPr>
            <a:r>
              <a:rPr lang="en-US" sz="2400" dirty="0">
                <a:solidFill>
                  <a:prstClr val="black"/>
                </a:solidFill>
                <a:latin typeface="Arial"/>
                <a:ea typeface="Calibri"/>
                <a:cs typeface="Arial"/>
              </a:rPr>
              <a:t>Is it possible to maximize scores for a claim for all factors?</a:t>
            </a:r>
            <a:endParaRPr lang="en-US" sz="2400" dirty="0">
              <a:solidFill>
                <a:prstClr val="black"/>
              </a:solidFill>
              <a:latin typeface="Calibri"/>
              <a:ea typeface="Calibri"/>
              <a:cs typeface="Calibri"/>
            </a:endParaRPr>
          </a:p>
          <a:p>
            <a:pPr>
              <a:defRPr/>
            </a:pPr>
            <a:r>
              <a:rPr lang="en-US" sz="2400" dirty="0">
                <a:solidFill>
                  <a:prstClr val="black"/>
                </a:solidFill>
                <a:latin typeface="Arial"/>
                <a:ea typeface="Calibri"/>
                <a:cs typeface="Arial"/>
              </a:rPr>
              <a:t>    Yes….</a:t>
            </a:r>
            <a:endParaRPr lang="en-US" sz="2400" dirty="0">
              <a:solidFill>
                <a:prstClr val="black"/>
              </a:solidFill>
              <a:ea typeface="Calibri"/>
              <a:cs typeface="Calibri"/>
            </a:endParaRPr>
          </a:p>
          <a:p>
            <a:pPr>
              <a:lnSpc>
                <a:spcPct val="90000"/>
              </a:lnSpc>
              <a:spcBef>
                <a:spcPts val="1000"/>
              </a:spcBef>
              <a:defRPr/>
            </a:pPr>
            <a:endParaRPr lang="en-US" sz="2000" dirty="0">
              <a:solidFill>
                <a:prstClr val="black"/>
              </a:solidFill>
              <a:latin typeface="Arial"/>
              <a:ea typeface="Calibri"/>
              <a:cs typeface="Arial"/>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7352835" cy="966930"/>
          </a:xfrm>
        </p:spPr>
        <p:txBody>
          <a:bodyPr>
            <a:normAutofit/>
          </a:bodyPr>
          <a:lstStyle/>
          <a:p>
            <a:r>
              <a:rPr lang="en-US" dirty="0">
                <a:latin typeface="Arial"/>
                <a:cs typeface="Arial"/>
              </a:rPr>
              <a:t>Why Can't I Have Everything?</a:t>
            </a:r>
            <a:endParaRPr lang="en-US" dirty="0"/>
          </a:p>
        </p:txBody>
      </p:sp>
      <p:graphicFrame>
        <p:nvGraphicFramePr>
          <p:cNvPr id="4" name="Table 3">
            <a:extLst>
              <a:ext uri="{FF2B5EF4-FFF2-40B4-BE49-F238E27FC236}">
                <a16:creationId xmlns:a16="http://schemas.microsoft.com/office/drawing/2014/main" id="{F5AB7C7B-71D7-26DE-A31B-B97821EE109B}"/>
              </a:ext>
            </a:extLst>
          </p:cNvPr>
          <p:cNvGraphicFramePr>
            <a:graphicFrameLocks noGrp="1"/>
          </p:cNvGraphicFramePr>
          <p:nvPr>
            <p:extLst>
              <p:ext uri="{D42A27DB-BD31-4B8C-83A1-F6EECF244321}">
                <p14:modId xmlns:p14="http://schemas.microsoft.com/office/powerpoint/2010/main" val="1365740730"/>
              </p:ext>
            </p:extLst>
          </p:nvPr>
        </p:nvGraphicFramePr>
        <p:xfrm>
          <a:off x="4052335" y="2386290"/>
          <a:ext cx="4787900" cy="2773680"/>
        </p:xfrm>
        <a:graphic>
          <a:graphicData uri="http://schemas.openxmlformats.org/drawingml/2006/table">
            <a:tbl>
              <a:tblPr firstRow="1" bandRow="1">
                <a:tableStyleId>{5C22544A-7EE6-4342-B048-85BDC9FD1C3A}</a:tableStyleId>
              </a:tblPr>
              <a:tblGrid>
                <a:gridCol w="3492500">
                  <a:extLst>
                    <a:ext uri="{9D8B030D-6E8A-4147-A177-3AD203B41FA5}">
                      <a16:colId xmlns:a16="http://schemas.microsoft.com/office/drawing/2014/main" val="1995698608"/>
                    </a:ext>
                  </a:extLst>
                </a:gridCol>
                <a:gridCol w="1295400">
                  <a:extLst>
                    <a:ext uri="{9D8B030D-6E8A-4147-A177-3AD203B41FA5}">
                      <a16:colId xmlns:a16="http://schemas.microsoft.com/office/drawing/2014/main" val="1438737135"/>
                    </a:ext>
                  </a:extLst>
                </a:gridCol>
              </a:tblGrid>
              <a:tr h="370840">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Factor</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Score</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36359199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infringement mapping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357791330"/>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distinctions from prior art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314384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§112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3035324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§101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9792201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difficulty of design around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833607725"/>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ease of detectability</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567881323"/>
                  </a:ext>
                </a:extLst>
              </a:tr>
            </a:tbl>
          </a:graphicData>
        </a:graphic>
      </p:graphicFrame>
      <p:sp>
        <p:nvSpPr>
          <p:cNvPr id="5" name="TextBox 4">
            <a:extLst>
              <a:ext uri="{FF2B5EF4-FFF2-40B4-BE49-F238E27FC236}">
                <a16:creationId xmlns:a16="http://schemas.microsoft.com/office/drawing/2014/main" id="{D8A03441-B840-A2EE-ACD0-6B6A1D6CC6BA}"/>
              </a:ext>
            </a:extLst>
          </p:cNvPr>
          <p:cNvSpPr txBox="1"/>
          <p:nvPr/>
        </p:nvSpPr>
        <p:spPr>
          <a:xfrm>
            <a:off x="79898" y="3307384"/>
            <a:ext cx="4454240" cy="757130"/>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400" dirty="0">
                <a:solidFill>
                  <a:prstClr val="black"/>
                </a:solidFill>
                <a:latin typeface="Arial"/>
                <a:ea typeface="Calibri"/>
                <a:cs typeface="Arial"/>
              </a:rPr>
              <a:t>But a zero for any score means failure.</a:t>
            </a:r>
            <a:endParaRPr lang="en-US" sz="2400" dirty="0">
              <a:solidFill>
                <a:prstClr val="black"/>
              </a:solidFill>
              <a:ea typeface="Calibri"/>
              <a:cs typeface="Calibri"/>
            </a:endParaRPr>
          </a:p>
        </p:txBody>
      </p:sp>
      <p:sp>
        <p:nvSpPr>
          <p:cNvPr id="6" name="TextBox 5">
            <a:extLst>
              <a:ext uri="{FF2B5EF4-FFF2-40B4-BE49-F238E27FC236}">
                <a16:creationId xmlns:a16="http://schemas.microsoft.com/office/drawing/2014/main" id="{0305C0A0-B43D-6BB1-1B1F-B5CEDEBBDBE5}"/>
              </a:ext>
            </a:extLst>
          </p:cNvPr>
          <p:cNvSpPr txBox="1"/>
          <p:nvPr/>
        </p:nvSpPr>
        <p:spPr>
          <a:xfrm>
            <a:off x="79897" y="5602529"/>
            <a:ext cx="8149844" cy="424732"/>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400" dirty="0">
                <a:solidFill>
                  <a:prstClr val="black"/>
                </a:solidFill>
                <a:latin typeface="Arial"/>
                <a:ea typeface="Calibri"/>
                <a:cs typeface="Arial"/>
              </a:rPr>
              <a:t>Overall score: 1.0 × 1.0 × 1.0 × 1.0 × 1.0 × 1.0 = </a:t>
            </a:r>
            <a:r>
              <a:rPr lang="en-US" sz="2400" b="1" dirty="0">
                <a:solidFill>
                  <a:prstClr val="black"/>
                </a:solidFill>
                <a:latin typeface="Arial"/>
                <a:ea typeface="Calibri"/>
                <a:cs typeface="Arial"/>
              </a:rPr>
              <a:t>1.0</a:t>
            </a:r>
          </a:p>
        </p:txBody>
      </p:sp>
      <p:pic>
        <p:nvPicPr>
          <p:cNvPr id="11" name="Picture 10" descr="A child in a red dress&#10;&#10;Description automatically generated">
            <a:extLst>
              <a:ext uri="{FF2B5EF4-FFF2-40B4-BE49-F238E27FC236}">
                <a16:creationId xmlns:a16="http://schemas.microsoft.com/office/drawing/2014/main" id="{A6DAF8B1-4EA6-3D4A-2C55-BDFF487A4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356" y="0"/>
            <a:ext cx="2327644" cy="3128101"/>
          </a:xfrm>
          <a:prstGeom prst="rect">
            <a:avLst/>
          </a:prstGeom>
        </p:spPr>
      </p:pic>
      <p:pic>
        <p:nvPicPr>
          <p:cNvPr id="3" name="Picture 2">
            <a:extLst>
              <a:ext uri="{FF2B5EF4-FFF2-40B4-BE49-F238E27FC236}">
                <a16:creationId xmlns:a16="http://schemas.microsoft.com/office/drawing/2014/main" id="{EBECACFA-822F-2517-587F-CD75A7ECEAC9}"/>
              </a:ext>
            </a:extLst>
          </p:cNvPr>
          <p:cNvPicPr>
            <a:picLocks noChangeAspect="1"/>
          </p:cNvPicPr>
          <p:nvPr/>
        </p:nvPicPr>
        <p:blipFill>
          <a:blip r:embed="rId3"/>
          <a:stretch>
            <a:fillRect/>
          </a:stretch>
        </p:blipFill>
        <p:spPr>
          <a:xfrm flipH="1">
            <a:off x="8699827" y="0"/>
            <a:ext cx="1195485" cy="1042828"/>
          </a:xfrm>
          <a:prstGeom prst="rect">
            <a:avLst/>
          </a:prstGeom>
        </p:spPr>
      </p:pic>
    </p:spTree>
    <p:extLst>
      <p:ext uri="{BB962C8B-B14F-4D97-AF65-F5344CB8AC3E}">
        <p14:creationId xmlns:p14="http://schemas.microsoft.com/office/powerpoint/2010/main" val="367061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8929997" cy="966930"/>
          </a:xfrm>
        </p:spPr>
        <p:txBody>
          <a:bodyPr>
            <a:normAutofit/>
          </a:bodyPr>
          <a:lstStyle/>
          <a:p>
            <a:r>
              <a:rPr lang="en-US" dirty="0">
                <a:latin typeface="Arial"/>
                <a:cs typeface="Arial"/>
              </a:rPr>
              <a:t>Multiple Actors: Can We Do That?</a:t>
            </a:r>
          </a:p>
        </p:txBody>
      </p:sp>
      <p:sp>
        <p:nvSpPr>
          <p:cNvPr id="4" name="TextBox 3">
            <a:extLst>
              <a:ext uri="{FF2B5EF4-FFF2-40B4-BE49-F238E27FC236}">
                <a16:creationId xmlns:a16="http://schemas.microsoft.com/office/drawing/2014/main" id="{3744716D-3512-745E-8195-1352B61BAB35}"/>
              </a:ext>
            </a:extLst>
          </p:cNvPr>
          <p:cNvSpPr txBox="1"/>
          <p:nvPr/>
        </p:nvSpPr>
        <p:spPr>
          <a:xfrm>
            <a:off x="79899" y="1239466"/>
            <a:ext cx="11539686" cy="1021818"/>
          </a:xfrm>
          <a:prstGeom prst="rect">
            <a:avLst/>
          </a:prstGeom>
          <a:noFill/>
        </p:spPr>
        <p:txBody>
          <a:bodyPr wrap="square" lIns="91440" tIns="45720" rIns="91440" bIns="45720" anchor="t">
            <a:spAutoFit/>
          </a:bodyPr>
          <a:lstStyle/>
          <a:p>
            <a:pPr marL="800100" indent="-342900">
              <a:lnSpc>
                <a:spcPct val="90000"/>
              </a:lnSpc>
              <a:spcAft>
                <a:spcPts val="1200"/>
              </a:spcAft>
              <a:buFont typeface="Arial"/>
              <a:buChar char="•"/>
              <a:defRPr/>
            </a:pPr>
            <a:r>
              <a:rPr lang="en-US" sz="2800" dirty="0">
                <a:solidFill>
                  <a:prstClr val="black"/>
                </a:solidFill>
                <a:latin typeface="Arial"/>
                <a:ea typeface="Calibri"/>
                <a:cs typeface="Arial"/>
              </a:rPr>
              <a:t>Suppose point of novelty is entirely with the client-side operation A.</a:t>
            </a:r>
            <a:endParaRPr lang="en-US" dirty="0">
              <a:solidFill>
                <a:prstClr val="black"/>
              </a:solidFill>
            </a:endParaRPr>
          </a:p>
          <a:p>
            <a:pPr marL="800100" indent="-342900">
              <a:lnSpc>
                <a:spcPct val="90000"/>
              </a:lnSpc>
              <a:spcAft>
                <a:spcPts val="1200"/>
              </a:spcAft>
              <a:buFont typeface="Arial"/>
              <a:buChar char="•"/>
              <a:defRPr/>
            </a:pPr>
            <a:r>
              <a:rPr lang="en-US" sz="2800" dirty="0">
                <a:solidFill>
                  <a:prstClr val="black"/>
                </a:solidFill>
                <a:latin typeface="Arial"/>
                <a:ea typeface="Calibri"/>
                <a:cs typeface="Arial"/>
              </a:rPr>
              <a:t>Pursue server-side claim that “reflects” client-side activity?</a:t>
            </a:r>
            <a:endParaRPr lang="en-US" dirty="0">
              <a:solidFill>
                <a:prstClr val="black"/>
              </a:solidFill>
              <a:ea typeface="Calibri"/>
              <a:cs typeface="Calibri"/>
            </a:endParaRPr>
          </a:p>
        </p:txBody>
      </p:sp>
      <p:graphicFrame>
        <p:nvGraphicFramePr>
          <p:cNvPr id="7" name="Table 6">
            <a:extLst>
              <a:ext uri="{FF2B5EF4-FFF2-40B4-BE49-F238E27FC236}">
                <a16:creationId xmlns:a16="http://schemas.microsoft.com/office/drawing/2014/main" id="{4B823702-CA85-4F6D-CDFA-528B0D05C380}"/>
              </a:ext>
            </a:extLst>
          </p:cNvPr>
          <p:cNvGraphicFramePr>
            <a:graphicFrameLocks noGrp="1"/>
          </p:cNvGraphicFramePr>
          <p:nvPr>
            <p:extLst>
              <p:ext uri="{D42A27DB-BD31-4B8C-83A1-F6EECF244321}">
                <p14:modId xmlns:p14="http://schemas.microsoft.com/office/powerpoint/2010/main" val="1634685872"/>
              </p:ext>
            </p:extLst>
          </p:nvPr>
        </p:nvGraphicFramePr>
        <p:xfrm>
          <a:off x="826477" y="2344713"/>
          <a:ext cx="10617200" cy="3614420"/>
        </p:xfrm>
        <a:graphic>
          <a:graphicData uri="http://schemas.openxmlformats.org/drawingml/2006/table">
            <a:tbl>
              <a:tblPr firstRow="1" bandRow="1">
                <a:tableStyleId>{5C22544A-7EE6-4342-B048-85BDC9FD1C3A}</a:tableStyleId>
              </a:tblPr>
              <a:tblGrid>
                <a:gridCol w="5308600">
                  <a:extLst>
                    <a:ext uri="{9D8B030D-6E8A-4147-A177-3AD203B41FA5}">
                      <a16:colId xmlns:a16="http://schemas.microsoft.com/office/drawing/2014/main" val="425839879"/>
                    </a:ext>
                  </a:extLst>
                </a:gridCol>
                <a:gridCol w="5308600">
                  <a:extLst>
                    <a:ext uri="{9D8B030D-6E8A-4147-A177-3AD203B41FA5}">
                      <a16:colId xmlns:a16="http://schemas.microsoft.com/office/drawing/2014/main" val="3577696557"/>
                    </a:ext>
                  </a:extLst>
                </a:gridCol>
              </a:tblGrid>
              <a:tr h="457327">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Claim with Server-side Operations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lvl="0" algn="ctr" rtl="0">
                        <a:spcBef>
                          <a:spcPts val="0"/>
                        </a:spcBef>
                        <a:spcAft>
                          <a:spcPts val="0"/>
                        </a:spcAft>
                        <a:buNone/>
                      </a:pPr>
                      <a:r>
                        <a:rPr lang="en-US" sz="2000" b="1" i="0" u="none" strike="noStrike" kern="1200" dirty="0">
                          <a:solidFill>
                            <a:srgbClr val="000000"/>
                          </a:solidFill>
                          <a:effectLst/>
                          <a:latin typeface="Calibri"/>
                        </a:rPr>
                        <a:t>Claim with Server-side Operations</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255470847"/>
                  </a:ext>
                </a:extLst>
              </a:tr>
              <a:tr h="3157093">
                <a:tc>
                  <a:txBody>
                    <a:bodyPr/>
                    <a:lstStyle/>
                    <a:p>
                      <a:pPr marL="0" lvl="0" indent="0" algn="l">
                        <a:lnSpc>
                          <a:spcPct val="100000"/>
                        </a:lnSpc>
                        <a:buNone/>
                      </a:pPr>
                      <a:r>
                        <a:rPr lang="en-US" sz="2000" b="0" i="0" u="none" strike="noStrike" kern="1200" baseline="0" noProof="0" dirty="0">
                          <a:solidFill>
                            <a:srgbClr val="000000"/>
                          </a:solidFill>
                          <a:effectLst/>
                          <a:latin typeface="Calibri"/>
                        </a:rPr>
                        <a:t>     In a computer system, a method comprising: </a:t>
                      </a:r>
                      <a:endParaRPr lang="en-US" dirty="0"/>
                    </a:p>
                    <a:p>
                      <a:pPr marL="0" lvl="0" indent="0" algn="l">
                        <a:lnSpc>
                          <a:spcPct val="100000"/>
                        </a:lnSpc>
                        <a:buNone/>
                      </a:pPr>
                      <a:r>
                        <a:rPr lang="en-US" sz="2000" b="0" i="0" u="none" strike="noStrike" kern="1200" baseline="0" noProof="0" dirty="0">
                          <a:solidFill>
                            <a:srgbClr val="000000"/>
                          </a:solidFill>
                          <a:effectLst/>
                          <a:latin typeface="Calibri"/>
                        </a:rPr>
                        <a:t>     </a:t>
                      </a:r>
                      <a:r>
                        <a:rPr lang="en-US" sz="2000" b="0" i="0" u="none" strike="noStrike" kern="1200" baseline="0" noProof="0" dirty="0">
                          <a:solidFill>
                            <a:srgbClr val="FF0000"/>
                          </a:solidFill>
                          <a:effectLst/>
                          <a:latin typeface="Calibri"/>
                        </a:rPr>
                        <a:t>with a server, sending data X</a:t>
                      </a:r>
                      <a:r>
                        <a:rPr lang="en-US" sz="2000" b="0" i="0" u="none" strike="noStrike" kern="1200" baseline="0" noProof="0" dirty="0">
                          <a:solidFill>
                            <a:srgbClr val="000000"/>
                          </a:solidFill>
                          <a:effectLst/>
                          <a:latin typeface="Calibri"/>
                        </a:rPr>
                        <a:t> over a network to a client </a:t>
                      </a:r>
                      <a:r>
                        <a:rPr lang="en-US" sz="2000" b="1" i="1" u="none" strike="noStrike" kern="1200" baseline="0" noProof="0" dirty="0">
                          <a:solidFill>
                            <a:srgbClr val="000000"/>
                          </a:solidFill>
                          <a:effectLst/>
                          <a:latin typeface="Calibri"/>
                        </a:rPr>
                        <a:t>for use in processing with operation A</a:t>
                      </a:r>
                      <a:r>
                        <a:rPr lang="en-US" sz="2000" b="0" i="0" u="none" strike="noStrike" kern="1200" baseline="0" noProof="0" dirty="0">
                          <a:solidFill>
                            <a:srgbClr val="000000"/>
                          </a:solidFill>
                          <a:effectLst/>
                          <a:latin typeface="Calibri"/>
                        </a:rPr>
                        <a:t> [intended use?]; </a:t>
                      </a:r>
                      <a:endParaRPr lang="en-US" dirty="0"/>
                    </a:p>
                    <a:p>
                      <a:pPr marL="0" lvl="0" indent="0" algn="l">
                        <a:lnSpc>
                          <a:spcPct val="100000"/>
                        </a:lnSpc>
                        <a:buNone/>
                      </a:pPr>
                      <a:r>
                        <a:rPr lang="en-US" sz="2000" b="0" i="0" u="none" strike="noStrike" kern="1200" baseline="0" noProof="0" dirty="0">
                          <a:solidFill>
                            <a:srgbClr val="000000"/>
                          </a:solidFill>
                          <a:effectLst/>
                          <a:latin typeface="Calibri"/>
                        </a:rPr>
                        <a:t>     </a:t>
                      </a:r>
                      <a:r>
                        <a:rPr lang="en-US" sz="2000" b="0" i="0" u="none" strike="noStrike" kern="1200" baseline="0" noProof="0" dirty="0">
                          <a:solidFill>
                            <a:srgbClr val="FF0000"/>
                          </a:solidFill>
                          <a:effectLst/>
                          <a:latin typeface="Calibri"/>
                        </a:rPr>
                        <a:t>with the server, receiving data Y </a:t>
                      </a:r>
                      <a:r>
                        <a:rPr lang="en-US" sz="2000" b="0" i="0" u="none" strike="noStrike" kern="1200" baseline="0" noProof="0" dirty="0">
                          <a:solidFill>
                            <a:srgbClr val="000000"/>
                          </a:solidFill>
                          <a:effectLst/>
                          <a:latin typeface="Calibri"/>
                        </a:rPr>
                        <a:t>from the client, </a:t>
                      </a:r>
                      <a:r>
                        <a:rPr lang="en-US" sz="2000" b="1" i="1" u="none" strike="noStrike" kern="1200" baseline="0" noProof="0" dirty="0">
                          <a:solidFill>
                            <a:srgbClr val="000000"/>
                          </a:solidFill>
                          <a:effectLst/>
                          <a:latin typeface="Calibri"/>
                        </a:rPr>
                        <a:t>the data Y resulting from processing of the data X by the client with operation A </a:t>
                      </a:r>
                      <a:r>
                        <a:rPr lang="en-US" sz="2000" b="0" i="0" u="none" strike="noStrike" kern="1200" baseline="0" noProof="0" dirty="0">
                          <a:solidFill>
                            <a:srgbClr val="000000"/>
                          </a:solidFill>
                          <a:effectLst/>
                          <a:latin typeface="Calibri"/>
                        </a:rPr>
                        <a:t>[product-by-process?]; and </a:t>
                      </a:r>
                      <a:endParaRPr lang="en-US" dirty="0"/>
                    </a:p>
                    <a:p>
                      <a:pPr marL="0" lvl="0" algn="l">
                        <a:spcBef>
                          <a:spcPts val="0"/>
                        </a:spcBef>
                        <a:spcAft>
                          <a:spcPts val="0"/>
                        </a:spcAft>
                        <a:buNone/>
                      </a:pPr>
                      <a:r>
                        <a:rPr lang="en-US" sz="2000" b="0" i="0" u="none" strike="noStrike" kern="1200" baseline="0" noProof="0" dirty="0">
                          <a:solidFill>
                            <a:srgbClr val="000000"/>
                          </a:solidFill>
                          <a:effectLst/>
                          <a:latin typeface="Calibri"/>
                        </a:rPr>
                        <a:t>     </a:t>
                      </a:r>
                      <a:r>
                        <a:rPr lang="en-US" sz="2000" b="0" i="0" u="none" strike="noStrike" kern="1200" baseline="0" noProof="0" dirty="0">
                          <a:solidFill>
                            <a:srgbClr val="FF0000"/>
                          </a:solidFill>
                          <a:effectLst/>
                          <a:latin typeface="Calibri"/>
                        </a:rPr>
                        <a:t>with the server, processing data Y with operation B, thereby producing data Z.</a:t>
                      </a:r>
                      <a:r>
                        <a:rPr lang="en-US" sz="2000" b="0" i="0" u="none" strike="noStrike" kern="1200" baseline="0" noProof="0" dirty="0">
                          <a:solidFill>
                            <a:srgbClr val="000000"/>
                          </a:solidFill>
                          <a:effectLst/>
                          <a:latin typeface="Calibri"/>
                        </a:rPr>
                        <a:t> </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lvl="0" indent="0" algn="l">
                        <a:lnSpc>
                          <a:spcPct val="100000"/>
                        </a:lnSpc>
                        <a:buNone/>
                      </a:pPr>
                      <a:r>
                        <a:rPr lang="en-US" sz="2000" b="0" i="0" u="none" strike="noStrike" kern="1200" baseline="0" noProof="0" dirty="0">
                          <a:solidFill>
                            <a:srgbClr val="000000"/>
                          </a:solidFill>
                          <a:effectLst/>
                          <a:latin typeface="Calibri"/>
                        </a:rPr>
                        <a:t>     In a computer system, a method comprising: </a:t>
                      </a:r>
                      <a:endParaRPr lang="en-US" dirty="0"/>
                    </a:p>
                    <a:p>
                      <a:pPr marL="0" lvl="0" indent="0" algn="l">
                        <a:lnSpc>
                          <a:spcPct val="100000"/>
                        </a:lnSpc>
                        <a:buNone/>
                      </a:pPr>
                      <a:r>
                        <a:rPr lang="en-US" sz="2000" b="0" i="0" u="none" strike="noStrike" kern="1200" baseline="0" noProof="0" dirty="0">
                          <a:solidFill>
                            <a:srgbClr val="000000"/>
                          </a:solidFill>
                          <a:effectLst/>
                          <a:latin typeface="Calibri"/>
                        </a:rPr>
                        <a:t>     </a:t>
                      </a:r>
                      <a:r>
                        <a:rPr lang="en-US" sz="2000" b="0" i="0" u="none" strike="noStrike" kern="1200" baseline="0" noProof="0" dirty="0">
                          <a:solidFill>
                            <a:srgbClr val="FF0000"/>
                          </a:solidFill>
                          <a:effectLst/>
                          <a:latin typeface="Calibri"/>
                        </a:rPr>
                        <a:t>with a server, sending data X</a:t>
                      </a:r>
                      <a:r>
                        <a:rPr lang="en-US" sz="2000" b="0" i="0" u="none" strike="noStrike" kern="1200" baseline="0" noProof="0" dirty="0">
                          <a:solidFill>
                            <a:srgbClr val="000000"/>
                          </a:solidFill>
                          <a:effectLst/>
                          <a:latin typeface="Calibri"/>
                        </a:rPr>
                        <a:t> over a network to an </a:t>
                      </a:r>
                      <a:r>
                        <a:rPr lang="en-US" sz="2000" b="1" i="1" u="none" strike="noStrike" kern="1200" baseline="0" noProof="0" dirty="0">
                          <a:solidFill>
                            <a:srgbClr val="000000"/>
                          </a:solidFill>
                          <a:effectLst/>
                          <a:latin typeface="Calibri"/>
                        </a:rPr>
                        <a:t>A-enabled </a:t>
                      </a:r>
                      <a:r>
                        <a:rPr lang="en-US" sz="2000" b="0" i="0" u="none" strike="noStrike" kern="1200" baseline="0" noProof="0" dirty="0">
                          <a:solidFill>
                            <a:srgbClr val="000000"/>
                          </a:solidFill>
                          <a:effectLst/>
                          <a:latin typeface="Calibri"/>
                        </a:rPr>
                        <a:t>client [point of novelty in environment language?], </a:t>
                      </a:r>
                      <a:r>
                        <a:rPr lang="en-US" sz="2000" b="1" i="1" u="none" strike="noStrike" kern="1200" baseline="0" noProof="0" dirty="0">
                          <a:solidFill>
                            <a:srgbClr val="000000"/>
                          </a:solidFill>
                          <a:effectLst/>
                          <a:latin typeface="Calibri"/>
                        </a:rPr>
                        <a:t>the data X being formatted to cause the A-enabled client to generate data Y</a:t>
                      </a:r>
                      <a:r>
                        <a:rPr lang="en-US" sz="2000" b="0" i="0" u="none" strike="noStrike" kern="1200" baseline="0" noProof="0" dirty="0">
                          <a:solidFill>
                            <a:srgbClr val="000000"/>
                          </a:solidFill>
                          <a:effectLst/>
                          <a:latin typeface="Calibri"/>
                        </a:rPr>
                        <a:t> [printed matter?]; </a:t>
                      </a:r>
                      <a:endParaRPr lang="en-US" dirty="0"/>
                    </a:p>
                    <a:p>
                      <a:pPr marL="0" lvl="0" indent="0" algn="l">
                        <a:lnSpc>
                          <a:spcPct val="100000"/>
                        </a:lnSpc>
                        <a:buNone/>
                      </a:pPr>
                      <a:r>
                        <a:rPr lang="en-US" sz="2000" b="0" i="0" u="none" strike="noStrike" kern="1200" baseline="0" noProof="0" dirty="0">
                          <a:solidFill>
                            <a:srgbClr val="000000"/>
                          </a:solidFill>
                          <a:effectLst/>
                          <a:latin typeface="Calibri"/>
                        </a:rPr>
                        <a:t>     </a:t>
                      </a:r>
                      <a:r>
                        <a:rPr lang="en-US" sz="2000" b="0" i="0" u="none" strike="noStrike" kern="1200" baseline="0" noProof="0" dirty="0">
                          <a:solidFill>
                            <a:srgbClr val="FF0000"/>
                          </a:solidFill>
                          <a:effectLst/>
                          <a:latin typeface="Calibri"/>
                        </a:rPr>
                        <a:t>with the server, receiving data Y</a:t>
                      </a:r>
                      <a:r>
                        <a:rPr lang="en-US" sz="2000" b="0" i="0" u="none" strike="noStrike" kern="1200" baseline="0" noProof="0" dirty="0">
                          <a:solidFill>
                            <a:srgbClr val="000000"/>
                          </a:solidFill>
                          <a:effectLst/>
                          <a:latin typeface="Calibri"/>
                        </a:rPr>
                        <a:t> from the </a:t>
                      </a:r>
                      <a:r>
                        <a:rPr lang="en-US" sz="2000" b="1" i="1" u="none" strike="noStrike" kern="1200" baseline="0" noProof="0" dirty="0">
                          <a:solidFill>
                            <a:srgbClr val="000000"/>
                          </a:solidFill>
                          <a:effectLst/>
                          <a:latin typeface="Calibri"/>
                        </a:rPr>
                        <a:t>A-enabled client</a:t>
                      </a:r>
                      <a:r>
                        <a:rPr lang="en-US" sz="2000" b="0" i="0" u="none" strike="noStrike" kern="1200" baseline="0" noProof="0" dirty="0">
                          <a:solidFill>
                            <a:srgbClr val="000000"/>
                          </a:solidFill>
                          <a:effectLst/>
                          <a:latin typeface="Calibri"/>
                        </a:rPr>
                        <a:t>; and </a:t>
                      </a:r>
                      <a:endParaRPr lang="en-US" dirty="0"/>
                    </a:p>
                    <a:p>
                      <a:pPr marL="0" lvl="0" algn="l">
                        <a:spcBef>
                          <a:spcPts val="0"/>
                        </a:spcBef>
                        <a:spcAft>
                          <a:spcPts val="0"/>
                        </a:spcAft>
                        <a:buNone/>
                      </a:pPr>
                      <a:r>
                        <a:rPr lang="en-US" sz="2000" b="0" i="0" u="none" strike="noStrike" kern="1200" baseline="0" noProof="0" dirty="0">
                          <a:solidFill>
                            <a:srgbClr val="000000"/>
                          </a:solidFill>
                          <a:effectLst/>
                          <a:latin typeface="Calibri"/>
                        </a:rPr>
                        <a:t>     </a:t>
                      </a:r>
                      <a:r>
                        <a:rPr lang="en-US" sz="2000" b="0" i="0" u="none" strike="noStrike" kern="1200" baseline="0" noProof="0" dirty="0">
                          <a:solidFill>
                            <a:srgbClr val="FF0000"/>
                          </a:solidFill>
                          <a:effectLst/>
                          <a:latin typeface="Calibri"/>
                        </a:rPr>
                        <a:t>with the server, processing the data Y with operation B, thereby producing data Z. </a:t>
                      </a:r>
                      <a:endParaRPr lang="en-US" dirty="0">
                        <a:solidFill>
                          <a:srgbClr val="FF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18168815"/>
                  </a:ext>
                </a:extLst>
              </a:tr>
            </a:tbl>
          </a:graphicData>
        </a:graphic>
      </p:graphicFrame>
    </p:spTree>
    <p:extLst>
      <p:ext uri="{BB962C8B-B14F-4D97-AF65-F5344CB8AC3E}">
        <p14:creationId xmlns:p14="http://schemas.microsoft.com/office/powerpoint/2010/main" val="2210696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441360" y="1239466"/>
            <a:ext cx="7926435" cy="4632037"/>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800" dirty="0">
                <a:solidFill>
                  <a:prstClr val="black"/>
                </a:solidFill>
                <a:latin typeface="Arial"/>
                <a:ea typeface="Calibri"/>
                <a:cs typeface="Arial"/>
              </a:rPr>
              <a:t>Multi-actor issues are often flagged for actors at different locations, e.g., separated by a network.  </a:t>
            </a:r>
          </a:p>
          <a:p>
            <a:pPr marL="342900" indent="-342900">
              <a:lnSpc>
                <a:spcPct val="90000"/>
              </a:lnSpc>
              <a:spcBef>
                <a:spcPts val="1000"/>
              </a:spcBef>
              <a:buFont typeface="Arial"/>
              <a:buChar char="•"/>
              <a:defRPr/>
            </a:pPr>
            <a:r>
              <a:rPr lang="en-US" sz="2800" dirty="0">
                <a:solidFill>
                  <a:prstClr val="black"/>
                </a:solidFill>
                <a:latin typeface="Arial"/>
                <a:ea typeface="Calibri"/>
                <a:cs typeface="Arial"/>
              </a:rPr>
              <a:t>Don’t forget multi-actor issues are possible for a complex system with multiple components, layers, etc. when different actors provide different components, layers, etc. </a:t>
            </a:r>
            <a:endParaRPr lang="en-US" sz="2800" dirty="0">
              <a:solidFill>
                <a:prstClr val="black"/>
              </a:solidFill>
              <a:ea typeface="Calibri"/>
              <a:cs typeface="Calibri"/>
            </a:endParaRPr>
          </a:p>
          <a:p>
            <a:pPr marL="342900" indent="-342900">
              <a:lnSpc>
                <a:spcPct val="90000"/>
              </a:lnSpc>
              <a:spcBef>
                <a:spcPts val="1000"/>
              </a:spcBef>
              <a:buFont typeface="Arial"/>
              <a:buChar char="•"/>
              <a:defRPr/>
            </a:pPr>
            <a:r>
              <a:rPr lang="en-US" sz="2800" dirty="0">
                <a:solidFill>
                  <a:prstClr val="black"/>
                </a:solidFill>
                <a:latin typeface="Arial"/>
                <a:ea typeface="Calibri"/>
                <a:cs typeface="Arial"/>
              </a:rPr>
              <a:t>For a method claim, focus on operations performed using a single component, layer, etc. provided by the target entity. </a:t>
            </a:r>
            <a:endParaRPr lang="en-US" sz="2800" dirty="0">
              <a:solidFill>
                <a:prstClr val="black"/>
              </a:solidFill>
              <a:ea typeface="Calibri"/>
              <a:cs typeface="Calibri"/>
            </a:endParaRPr>
          </a:p>
          <a:p>
            <a:pPr marL="342900" indent="-342900">
              <a:lnSpc>
                <a:spcPct val="90000"/>
              </a:lnSpc>
              <a:spcBef>
                <a:spcPts val="1000"/>
              </a:spcBef>
              <a:buFont typeface="Arial"/>
              <a:buChar char="•"/>
              <a:defRPr/>
            </a:pPr>
            <a:endParaRPr lang="en-US" sz="2000" dirty="0">
              <a:solidFill>
                <a:prstClr val="black"/>
              </a:solidFill>
              <a:latin typeface="Arial"/>
              <a:ea typeface="Calibri"/>
              <a:cs typeface="Arial"/>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8929997" cy="966930"/>
          </a:xfrm>
        </p:spPr>
        <p:txBody>
          <a:bodyPr>
            <a:normAutofit/>
          </a:bodyPr>
          <a:lstStyle/>
          <a:p>
            <a:r>
              <a:rPr lang="en-US" dirty="0">
                <a:latin typeface="Arial"/>
                <a:cs typeface="Arial"/>
              </a:rPr>
              <a:t>Multiple Actors: Where Else Are They?</a:t>
            </a:r>
          </a:p>
        </p:txBody>
      </p:sp>
      <p:pic>
        <p:nvPicPr>
          <p:cNvPr id="2" name="Picture 1" descr="A diagram of a process&#10;&#10;Description automatically generated">
            <a:extLst>
              <a:ext uri="{FF2B5EF4-FFF2-40B4-BE49-F238E27FC236}">
                <a16:creationId xmlns:a16="http://schemas.microsoft.com/office/drawing/2014/main" id="{CEE6AE96-4716-2891-20EC-D12A625263F2}"/>
              </a:ext>
            </a:extLst>
          </p:cNvPr>
          <p:cNvPicPr>
            <a:picLocks noChangeAspect="1"/>
          </p:cNvPicPr>
          <p:nvPr/>
        </p:nvPicPr>
        <p:blipFill>
          <a:blip r:embed="rId2"/>
          <a:stretch>
            <a:fillRect/>
          </a:stretch>
        </p:blipFill>
        <p:spPr>
          <a:xfrm>
            <a:off x="8870950" y="1208821"/>
            <a:ext cx="2753946" cy="4704128"/>
          </a:xfrm>
          <a:prstGeom prst="rect">
            <a:avLst/>
          </a:prstGeom>
        </p:spPr>
      </p:pic>
    </p:spTree>
    <p:extLst>
      <p:ext uri="{BB962C8B-B14F-4D97-AF65-F5344CB8AC3E}">
        <p14:creationId xmlns:p14="http://schemas.microsoft.com/office/powerpoint/2010/main" val="2044888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441360" y="1239466"/>
            <a:ext cx="11023280" cy="5051639"/>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400" dirty="0">
                <a:solidFill>
                  <a:prstClr val="black"/>
                </a:solidFill>
                <a:latin typeface="Arial"/>
                <a:ea typeface="Calibri"/>
                <a:cs typeface="Arial"/>
              </a:rPr>
              <a:t>In general, direct infringement of a non-method claim requires that a single entity make, use, sell, offer to sell, or import the completed combination of the claim.  </a:t>
            </a:r>
          </a:p>
          <a:p>
            <a:pPr marL="800100" lvl="1" indent="-342900">
              <a:lnSpc>
                <a:spcPct val="90000"/>
              </a:lnSpc>
              <a:spcBef>
                <a:spcPts val="1000"/>
              </a:spcBef>
              <a:buFont typeface="Arial"/>
              <a:buChar char="•"/>
              <a:defRPr/>
            </a:pPr>
            <a:r>
              <a:rPr lang="en-US" sz="2400" dirty="0">
                <a:solidFill>
                  <a:prstClr val="black"/>
                </a:solidFill>
                <a:latin typeface="Arial"/>
                <a:ea typeface="Calibri"/>
                <a:cs typeface="Arial"/>
              </a:rPr>
              <a:t>Entity that adds the final element to the claimed system infringes. </a:t>
            </a:r>
            <a:endParaRPr lang="en-US" sz="2400" dirty="0">
              <a:solidFill>
                <a:prstClr val="black"/>
              </a:solidFill>
              <a:ea typeface="Calibri"/>
              <a:cs typeface="Calibri"/>
            </a:endParaRPr>
          </a:p>
          <a:p>
            <a:pPr marL="800100" lvl="1" indent="-342900">
              <a:lnSpc>
                <a:spcPct val="90000"/>
              </a:lnSpc>
              <a:spcBef>
                <a:spcPts val="1000"/>
              </a:spcBef>
              <a:buFont typeface="Arial"/>
              <a:buChar char="•"/>
              <a:defRPr/>
            </a:pPr>
            <a:r>
              <a:rPr lang="en-US" sz="2400" b="1" dirty="0">
                <a:solidFill>
                  <a:prstClr val="black"/>
                </a:solidFill>
                <a:latin typeface="Arial"/>
                <a:ea typeface="Calibri"/>
                <a:cs typeface="Arial"/>
              </a:rPr>
              <a:t>Single actor who completes the claimed system – simplest? best for prior art? best for damages?</a:t>
            </a:r>
            <a:r>
              <a:rPr lang="en-US" sz="2400" dirty="0">
                <a:solidFill>
                  <a:prstClr val="black"/>
                </a:solidFill>
                <a:latin typeface="Arial"/>
                <a:ea typeface="Calibri"/>
                <a:cs typeface="Arial"/>
              </a:rPr>
              <a:t> </a:t>
            </a:r>
            <a:endParaRPr lang="en-US" sz="2400" dirty="0">
              <a:solidFill>
                <a:prstClr val="black"/>
              </a:solidFill>
              <a:ea typeface="Calibri"/>
              <a:cs typeface="Calibri"/>
            </a:endParaRPr>
          </a:p>
          <a:p>
            <a:pPr marL="800100" lvl="1" indent="-342900">
              <a:lnSpc>
                <a:spcPct val="90000"/>
              </a:lnSpc>
              <a:spcBef>
                <a:spcPts val="1000"/>
              </a:spcBef>
              <a:buFont typeface="Arial"/>
              <a:buChar char="•"/>
              <a:defRPr/>
            </a:pPr>
            <a:r>
              <a:rPr lang="en-US" sz="2400" dirty="0">
                <a:solidFill>
                  <a:prstClr val="black"/>
                </a:solidFill>
                <a:latin typeface="Arial"/>
                <a:ea typeface="Calibri"/>
                <a:cs typeface="Arial"/>
              </a:rPr>
              <a:t>Multi-actor –not recognized, except in limited circumstances. </a:t>
            </a:r>
            <a:endParaRPr lang="en-US" sz="2400" dirty="0">
              <a:solidFill>
                <a:prstClr val="black"/>
              </a:solidFill>
              <a:ea typeface="Calibri"/>
              <a:cs typeface="Calibri"/>
            </a:endParaRPr>
          </a:p>
          <a:p>
            <a:pPr marL="342900" indent="-342900">
              <a:lnSpc>
                <a:spcPct val="90000"/>
              </a:lnSpc>
              <a:spcBef>
                <a:spcPts val="1000"/>
              </a:spcBef>
              <a:buFont typeface="Arial"/>
              <a:buChar char="•"/>
              <a:defRPr/>
            </a:pPr>
            <a:r>
              <a:rPr lang="en-US" sz="2400" dirty="0">
                <a:solidFill>
                  <a:prstClr val="black"/>
                </a:solidFill>
                <a:latin typeface="Arial"/>
                <a:ea typeface="Calibri"/>
                <a:cs typeface="Arial"/>
              </a:rPr>
              <a:t>Consider which target entity will “complete” the device or system.</a:t>
            </a:r>
            <a:endParaRPr lang="en-US" sz="2400" dirty="0">
              <a:solidFill>
                <a:prstClr val="black"/>
              </a:solidFill>
              <a:ea typeface="Calibri"/>
              <a:cs typeface="Calibri"/>
            </a:endParaRPr>
          </a:p>
          <a:p>
            <a:pPr marL="800100" lvl="1" indent="-342900">
              <a:lnSpc>
                <a:spcPct val="90000"/>
              </a:lnSpc>
              <a:spcBef>
                <a:spcPts val="1000"/>
              </a:spcBef>
              <a:buFont typeface="Arial"/>
              <a:buChar char="•"/>
              <a:defRPr/>
            </a:pPr>
            <a:r>
              <a:rPr lang="en-US" sz="2400" dirty="0">
                <a:solidFill>
                  <a:prstClr val="black"/>
                </a:solidFill>
                <a:latin typeface="Arial"/>
                <a:ea typeface="Calibri"/>
                <a:cs typeface="Arial"/>
              </a:rPr>
              <a:t>New gear for automobile transmission – claim gear? </a:t>
            </a:r>
            <a:endParaRPr lang="en-US" sz="2400" dirty="0">
              <a:solidFill>
                <a:prstClr val="black"/>
              </a:solidFill>
              <a:latin typeface="Calibri"/>
              <a:ea typeface="Calibri"/>
              <a:cs typeface="Calibri"/>
            </a:endParaRPr>
          </a:p>
          <a:p>
            <a:pPr marL="800100" lvl="1" indent="-342900">
              <a:lnSpc>
                <a:spcPct val="90000"/>
              </a:lnSpc>
              <a:spcBef>
                <a:spcPts val="1000"/>
              </a:spcBef>
              <a:buFont typeface="Arial"/>
              <a:buChar char="•"/>
              <a:defRPr/>
            </a:pPr>
            <a:r>
              <a:rPr lang="en-US" sz="2400" dirty="0">
                <a:solidFill>
                  <a:prstClr val="black"/>
                </a:solidFill>
                <a:latin typeface="Arial"/>
                <a:ea typeface="Calibri"/>
                <a:cs typeface="Arial"/>
              </a:rPr>
              <a:t>Claim transmission?</a:t>
            </a:r>
            <a:endParaRPr lang="en-US" sz="2400" dirty="0">
              <a:solidFill>
                <a:prstClr val="black"/>
              </a:solidFill>
              <a:latin typeface="Calibri"/>
              <a:ea typeface="Calibri"/>
              <a:cs typeface="Calibri"/>
            </a:endParaRPr>
          </a:p>
          <a:p>
            <a:pPr marL="800100" lvl="1" indent="-342900">
              <a:lnSpc>
                <a:spcPct val="90000"/>
              </a:lnSpc>
              <a:spcBef>
                <a:spcPts val="1000"/>
              </a:spcBef>
              <a:buFont typeface="Arial"/>
              <a:buChar char="•"/>
              <a:defRPr/>
            </a:pPr>
            <a:r>
              <a:rPr lang="en-US" sz="2400" dirty="0">
                <a:solidFill>
                  <a:prstClr val="black"/>
                </a:solidFill>
                <a:latin typeface="Arial"/>
                <a:ea typeface="Calibri"/>
                <a:cs typeface="Arial"/>
              </a:rPr>
              <a:t>Claim car?</a:t>
            </a:r>
            <a:endParaRPr lang="en-US" sz="2400" dirty="0">
              <a:solidFill>
                <a:prstClr val="black"/>
              </a:solidFill>
              <a:ea typeface="Calibri"/>
              <a:cs typeface="Calibri"/>
            </a:endParaRPr>
          </a:p>
          <a:p>
            <a:pPr marL="342900" indent="-342900">
              <a:lnSpc>
                <a:spcPct val="90000"/>
              </a:lnSpc>
              <a:spcBef>
                <a:spcPts val="1000"/>
              </a:spcBef>
              <a:buFont typeface="Arial"/>
              <a:buChar char="•"/>
              <a:defRPr/>
            </a:pPr>
            <a:endParaRPr lang="en-US" sz="2000" dirty="0">
              <a:solidFill>
                <a:prstClr val="black"/>
              </a:solidFill>
              <a:latin typeface="Arial"/>
              <a:ea typeface="Calibri"/>
              <a:cs typeface="Arial"/>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8929997" cy="966930"/>
          </a:xfrm>
        </p:spPr>
        <p:txBody>
          <a:bodyPr>
            <a:normAutofit/>
          </a:bodyPr>
          <a:lstStyle/>
          <a:p>
            <a:r>
              <a:rPr lang="en-US" dirty="0">
                <a:latin typeface="Arial"/>
                <a:cs typeface="Arial"/>
              </a:rPr>
              <a:t>Multiple Actors in System Claims?</a:t>
            </a:r>
          </a:p>
        </p:txBody>
      </p:sp>
      <p:pic>
        <p:nvPicPr>
          <p:cNvPr id="3" name="Picture 2">
            <a:extLst>
              <a:ext uri="{FF2B5EF4-FFF2-40B4-BE49-F238E27FC236}">
                <a16:creationId xmlns:a16="http://schemas.microsoft.com/office/drawing/2014/main" id="{8FDE556E-047A-0BF0-2D10-BFF8BC5D6550}"/>
              </a:ext>
            </a:extLst>
          </p:cNvPr>
          <p:cNvPicPr>
            <a:picLocks noChangeAspect="1"/>
          </p:cNvPicPr>
          <p:nvPr/>
        </p:nvPicPr>
        <p:blipFill>
          <a:blip r:embed="rId2"/>
          <a:stretch>
            <a:fillRect/>
          </a:stretch>
        </p:blipFill>
        <p:spPr>
          <a:xfrm>
            <a:off x="9045575" y="4512014"/>
            <a:ext cx="3171825" cy="2371725"/>
          </a:xfrm>
          <a:prstGeom prst="rect">
            <a:avLst/>
          </a:prstGeom>
        </p:spPr>
      </p:pic>
    </p:spTree>
    <p:extLst>
      <p:ext uri="{BB962C8B-B14F-4D97-AF65-F5344CB8AC3E}">
        <p14:creationId xmlns:p14="http://schemas.microsoft.com/office/powerpoint/2010/main" val="333989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gn="l"/>
            <a:r>
              <a:rPr lang="en-US" sz="5000" dirty="0">
                <a:latin typeface="+mj-lt"/>
                <a:cs typeface="+mj-cs"/>
              </a:rPr>
              <a:t>Conditional Language: If … You Have to Ask</a:t>
            </a:r>
          </a:p>
        </p:txBody>
      </p:sp>
      <p:pic>
        <p:nvPicPr>
          <p:cNvPr id="3" name="Picture 2">
            <a:extLst>
              <a:ext uri="{FF2B5EF4-FFF2-40B4-BE49-F238E27FC236}">
                <a16:creationId xmlns:a16="http://schemas.microsoft.com/office/drawing/2014/main" id="{3F481E65-931F-46A7-D5D0-401E025D0D59}"/>
              </a:ext>
            </a:extLst>
          </p:cNvPr>
          <p:cNvPicPr>
            <a:picLocks noChangeAspect="1"/>
          </p:cNvPicPr>
          <p:nvPr/>
        </p:nvPicPr>
        <p:blipFill rotWithShape="1">
          <a:blip r:embed="rId2"/>
          <a:srcRect l="43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4657345" y="2583403"/>
            <a:ext cx="7363020" cy="4208014"/>
          </a:xfrm>
        </p:spPr>
        <p:txBody>
          <a:bodyPr vert="horz" lIns="91440" tIns="45720" rIns="91440" bIns="45720" rtlCol="0">
            <a:normAutofit/>
          </a:bodyPr>
          <a:lstStyle/>
          <a:p>
            <a:pPr marL="342900"/>
            <a:r>
              <a:rPr lang="en-US" sz="2500" dirty="0"/>
              <a:t>In general, an optional element does not narrow a claim because the element can be omitted.   </a:t>
            </a:r>
          </a:p>
          <a:p>
            <a:pPr marL="342900"/>
            <a:r>
              <a:rPr lang="en-US" sz="2500" dirty="0"/>
              <a:t>A conditional step is performed “if” or “when” a condition precedent is satisfied.  </a:t>
            </a:r>
          </a:p>
          <a:p>
            <a:pPr marL="800100" lvl="1"/>
            <a:r>
              <a:rPr lang="en-US" sz="2500" dirty="0"/>
              <a:t>If the condition precedent is not satisfied, the step need not be performed.</a:t>
            </a:r>
          </a:p>
          <a:p>
            <a:pPr marL="800100" lvl="1"/>
            <a:r>
              <a:rPr lang="en-US" sz="2500" dirty="0"/>
              <a:t>As a rule, a conditional step is not given weight towards patentability (and also is not required for infringement…). </a:t>
            </a:r>
          </a:p>
          <a:p>
            <a:pPr marL="0">
              <a:spcBef>
                <a:spcPts val="0"/>
              </a:spcBef>
              <a:spcAft>
                <a:spcPts val="1200"/>
              </a:spcAft>
            </a:pPr>
            <a:endParaRPr lang="en-US" sz="2200" dirty="0">
              <a:latin typeface="+mn-lt"/>
              <a:cs typeface="+mn-cs"/>
            </a:endParaRPr>
          </a:p>
        </p:txBody>
      </p:sp>
    </p:spTree>
    <p:extLst>
      <p:ext uri="{BB962C8B-B14F-4D97-AF65-F5344CB8AC3E}">
        <p14:creationId xmlns:p14="http://schemas.microsoft.com/office/powerpoint/2010/main" val="1413942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3215" y="119361"/>
            <a:ext cx="11315956" cy="966930"/>
          </a:xfrm>
        </p:spPr>
        <p:txBody>
          <a:bodyPr>
            <a:normAutofit/>
          </a:bodyPr>
          <a:lstStyle/>
          <a:p>
            <a:pPr algn="l"/>
            <a:r>
              <a:rPr lang="en-US" dirty="0">
                <a:latin typeface="Arial"/>
                <a:cs typeface="Arial"/>
              </a:rPr>
              <a:t>Conditional Language: If … You Have to Ask</a:t>
            </a:r>
            <a:endParaRPr lang="en-US" dirty="0"/>
          </a:p>
        </p:txBody>
      </p: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442822" y="1086292"/>
            <a:ext cx="11296742" cy="4900436"/>
          </a:xfrm>
        </p:spPr>
        <p:txBody>
          <a:bodyPr>
            <a:noAutofit/>
          </a:bodyPr>
          <a:lstStyle/>
          <a:p>
            <a:pPr marL="342900" indent="-342900">
              <a:spcBef>
                <a:spcPts val="0"/>
              </a:spcBef>
              <a:spcAft>
                <a:spcPts val="1200"/>
              </a:spcAft>
            </a:pPr>
            <a:r>
              <a:rPr lang="en-US" sz="2800" dirty="0">
                <a:latin typeface="Arial"/>
                <a:cs typeface="Arial"/>
              </a:rPr>
              <a:t>In some cases, patentability resides in selectively performing an operation. </a:t>
            </a:r>
          </a:p>
          <a:p>
            <a:pPr marL="342900" indent="-342900">
              <a:spcBef>
                <a:spcPts val="0"/>
              </a:spcBef>
              <a:spcAft>
                <a:spcPts val="1200"/>
              </a:spcAft>
            </a:pPr>
            <a:r>
              <a:rPr lang="en-US" sz="2800" dirty="0">
                <a:latin typeface="Arial"/>
                <a:cs typeface="Arial"/>
              </a:rPr>
              <a:t>Consider whether claim language has weight towards patentability. </a:t>
            </a:r>
          </a:p>
          <a:p>
            <a:pPr marL="800100" lvl="1" indent="-342900">
              <a:spcBef>
                <a:spcPts val="0"/>
              </a:spcBef>
              <a:spcAft>
                <a:spcPts val="1200"/>
              </a:spcAft>
            </a:pPr>
            <a:r>
              <a:rPr lang="en-US" sz="2800" dirty="0">
                <a:latin typeface="Arial"/>
                <a:cs typeface="Arial"/>
              </a:rPr>
              <a:t>Needed to distinguish prior art?</a:t>
            </a:r>
            <a:endParaRPr lang="en-US" sz="2800" dirty="0"/>
          </a:p>
          <a:p>
            <a:pPr marL="800100" lvl="1" indent="-342900">
              <a:spcBef>
                <a:spcPts val="0"/>
              </a:spcBef>
              <a:spcAft>
                <a:spcPts val="1200"/>
              </a:spcAft>
            </a:pPr>
            <a:r>
              <a:rPr lang="en-US" sz="2800" dirty="0">
                <a:latin typeface="Arial"/>
                <a:cs typeface="Arial"/>
              </a:rPr>
              <a:t>Needed for §112 support or §101 support?</a:t>
            </a:r>
            <a:endParaRPr lang="en-US" sz="2800" dirty="0"/>
          </a:p>
          <a:p>
            <a:pPr marL="342900" indent="-342900">
              <a:spcBef>
                <a:spcPts val="0"/>
              </a:spcBef>
              <a:spcAft>
                <a:spcPts val="1200"/>
              </a:spcAft>
            </a:pPr>
            <a:r>
              <a:rPr lang="en-US" sz="2800" dirty="0">
                <a:latin typeface="Arial"/>
                <a:cs typeface="Arial"/>
              </a:rPr>
              <a:t>Effect of different options to recast conditional language.</a:t>
            </a:r>
          </a:p>
          <a:p>
            <a:pPr marL="800100" lvl="1" indent="-342900">
              <a:spcBef>
                <a:spcPts val="0"/>
              </a:spcBef>
              <a:spcAft>
                <a:spcPts val="1200"/>
              </a:spcAft>
            </a:pPr>
            <a:r>
              <a:rPr lang="en-US" sz="2800" dirty="0">
                <a:latin typeface="Arial"/>
                <a:cs typeface="Arial"/>
              </a:rPr>
              <a:t>Complicates infringement mapping?</a:t>
            </a:r>
            <a:endParaRPr lang="en-US" sz="2800" dirty="0"/>
          </a:p>
          <a:p>
            <a:pPr marL="800100" lvl="1" indent="-342900">
              <a:spcBef>
                <a:spcPts val="0"/>
              </a:spcBef>
              <a:spcAft>
                <a:spcPts val="1200"/>
              </a:spcAft>
            </a:pPr>
            <a:r>
              <a:rPr lang="en-US" sz="2800" dirty="0">
                <a:latin typeface="Arial"/>
                <a:cs typeface="Arial"/>
              </a:rPr>
              <a:t>Makes design around easier? </a:t>
            </a:r>
            <a:endParaRPr lang="en-US" sz="2800" dirty="0"/>
          </a:p>
          <a:p>
            <a:pPr marL="800100" lvl="1" indent="-342900">
              <a:spcBef>
                <a:spcPts val="0"/>
              </a:spcBef>
              <a:spcAft>
                <a:spcPts val="1200"/>
              </a:spcAft>
            </a:pPr>
            <a:r>
              <a:rPr lang="en-US" sz="2800" dirty="0">
                <a:latin typeface="Arial"/>
                <a:cs typeface="Arial"/>
              </a:rPr>
              <a:t>Difficult to detect?</a:t>
            </a:r>
            <a:endParaRPr lang="en-US" sz="2800" dirty="0"/>
          </a:p>
        </p:txBody>
      </p:sp>
    </p:spTree>
    <p:extLst>
      <p:ext uri="{BB962C8B-B14F-4D97-AF65-F5344CB8AC3E}">
        <p14:creationId xmlns:p14="http://schemas.microsoft.com/office/powerpoint/2010/main" val="634861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3215" y="119361"/>
            <a:ext cx="11315956" cy="966930"/>
          </a:xfrm>
        </p:spPr>
        <p:txBody>
          <a:bodyPr>
            <a:normAutofit/>
          </a:bodyPr>
          <a:lstStyle/>
          <a:p>
            <a:pPr algn="l"/>
            <a:r>
              <a:rPr lang="en-US" dirty="0">
                <a:latin typeface="Arial"/>
                <a:cs typeface="Arial"/>
              </a:rPr>
              <a:t>Conditional Language: If … You Have to Ask</a:t>
            </a:r>
            <a:endParaRPr lang="en-US" dirty="0"/>
          </a:p>
        </p:txBody>
      </p: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433053" y="1086292"/>
            <a:ext cx="11316280" cy="963437"/>
          </a:xfrm>
        </p:spPr>
        <p:txBody>
          <a:bodyPr>
            <a:noAutofit/>
          </a:bodyPr>
          <a:lstStyle/>
          <a:p>
            <a:pPr marL="342900" indent="-342900"/>
            <a:r>
              <a:rPr lang="en-US" dirty="0">
                <a:latin typeface="Arial"/>
                <a:cs typeface="Arial"/>
              </a:rPr>
              <a:t>Suppose prior art shows performing operation A but not conditionally performing operation A depending on condition Y</a:t>
            </a:r>
            <a:endParaRPr lang="en-US" dirty="0"/>
          </a:p>
        </p:txBody>
      </p:sp>
      <p:graphicFrame>
        <p:nvGraphicFramePr>
          <p:cNvPr id="3" name="Table 2">
            <a:extLst>
              <a:ext uri="{FF2B5EF4-FFF2-40B4-BE49-F238E27FC236}">
                <a16:creationId xmlns:a16="http://schemas.microsoft.com/office/drawing/2014/main" id="{3F7B10C0-2172-503E-D23E-1341AF53DC7A}"/>
              </a:ext>
            </a:extLst>
          </p:cNvPr>
          <p:cNvGraphicFramePr>
            <a:graphicFrameLocks noGrp="1"/>
          </p:cNvGraphicFramePr>
          <p:nvPr>
            <p:extLst>
              <p:ext uri="{D42A27DB-BD31-4B8C-83A1-F6EECF244321}">
                <p14:modId xmlns:p14="http://schemas.microsoft.com/office/powerpoint/2010/main" val="1006634582"/>
              </p:ext>
            </p:extLst>
          </p:nvPr>
        </p:nvGraphicFramePr>
        <p:xfrm>
          <a:off x="433053" y="2063906"/>
          <a:ext cx="11162047" cy="3413760"/>
        </p:xfrm>
        <a:graphic>
          <a:graphicData uri="http://schemas.openxmlformats.org/drawingml/2006/table">
            <a:tbl>
              <a:tblPr firstRow="1" bandRow="1">
                <a:tableStyleId>{5C22544A-7EE6-4342-B048-85BDC9FD1C3A}</a:tableStyleId>
              </a:tblPr>
              <a:tblGrid>
                <a:gridCol w="4994432">
                  <a:extLst>
                    <a:ext uri="{9D8B030D-6E8A-4147-A177-3AD203B41FA5}">
                      <a16:colId xmlns:a16="http://schemas.microsoft.com/office/drawing/2014/main" val="1995698608"/>
                    </a:ext>
                  </a:extLst>
                </a:gridCol>
                <a:gridCol w="6167615">
                  <a:extLst>
                    <a:ext uri="{9D8B030D-6E8A-4147-A177-3AD203B41FA5}">
                      <a16:colId xmlns:a16="http://schemas.microsoft.com/office/drawing/2014/main" val="1438737135"/>
                    </a:ext>
                  </a:extLst>
                </a:gridCol>
              </a:tblGrid>
              <a:tr h="351573">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Claim Language</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Analysis</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3591996"/>
                  </a:ext>
                </a:extLst>
              </a:tr>
              <a:tr h="624042">
                <a:tc>
                  <a:txBody>
                    <a:bodyPr/>
                    <a:lstStyle/>
                    <a:p>
                      <a:pPr marL="0" marR="0" lvl="0" indent="0" algn="l">
                        <a:spcBef>
                          <a:spcPts val="0"/>
                        </a:spcBef>
                        <a:spcAft>
                          <a:spcPts val="0"/>
                        </a:spcAft>
                        <a:buNone/>
                      </a:pPr>
                      <a:r>
                        <a:rPr lang="en-US" sz="2000" b="0" i="0" u="none" strike="noStrike" kern="1200" baseline="0" noProof="0" dirty="0">
                          <a:solidFill>
                            <a:srgbClr val="000000"/>
                          </a:solidFill>
                          <a:effectLst/>
                          <a:latin typeface="Arial"/>
                        </a:rPr>
                        <a:t>     </a:t>
                      </a:r>
                      <a:r>
                        <a:rPr lang="en-US" sz="2000" b="1" i="0" u="none" strike="noStrike" kern="1200" baseline="0" noProof="0" dirty="0">
                          <a:solidFill>
                            <a:srgbClr val="000000"/>
                          </a:solidFill>
                          <a:effectLst/>
                          <a:latin typeface="Arial"/>
                        </a:rPr>
                        <a:t>if</a:t>
                      </a:r>
                      <a:r>
                        <a:rPr lang="en-US" sz="2000" b="0" i="0" u="none" strike="noStrike" kern="1200" baseline="0" noProof="0" dirty="0">
                          <a:solidFill>
                            <a:srgbClr val="000000"/>
                          </a:solidFill>
                          <a:effectLst/>
                          <a:latin typeface="Arial"/>
                        </a:rPr>
                        <a:t> condition Y is satisfied, performing operation A</a:t>
                      </a:r>
                      <a:r>
                        <a:rPr lang="en-US" sz="2000" b="0" i="0" u="none" strike="noStrike" kern="1200" dirty="0">
                          <a:solidFill>
                            <a:srgbClr val="000000"/>
                          </a:solidFill>
                          <a:effectLst/>
                          <a:latin typeface="Arial"/>
                        </a:rPr>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342900" lvl="0" indent="-342900" algn="l">
                        <a:spcBef>
                          <a:spcPts val="0"/>
                        </a:spcBef>
                        <a:spcAft>
                          <a:spcPts val="0"/>
                        </a:spcAft>
                        <a:buFont typeface="Arial"/>
                        <a:buChar char="•"/>
                      </a:pPr>
                      <a:r>
                        <a:rPr lang="en-US" sz="2000" b="0" i="0" u="none" strike="noStrike" kern="1200" baseline="0" noProof="0" dirty="0">
                          <a:solidFill>
                            <a:srgbClr val="000000"/>
                          </a:solidFill>
                          <a:effectLst/>
                          <a:latin typeface="Arial"/>
                        </a:rPr>
                        <a:t>not limiting; condition Y need not be satisfied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357791330"/>
                  </a:ext>
                </a:extLst>
              </a:tr>
              <a:tr h="1168976">
                <a:tc>
                  <a:txBody>
                    <a:bodyPr/>
                    <a:lstStyle/>
                    <a:p>
                      <a:pPr marL="0" marR="0" lvl="0" indent="0" algn="l">
                        <a:spcBef>
                          <a:spcPts val="0"/>
                        </a:spcBef>
                        <a:spcAft>
                          <a:spcPts val="0"/>
                        </a:spcAft>
                        <a:buNone/>
                      </a:pPr>
                      <a:r>
                        <a:rPr lang="en-US" sz="2000" b="0" i="0" u="none" strike="noStrike" kern="1200" baseline="0" noProof="0" dirty="0">
                          <a:solidFill>
                            <a:srgbClr val="000000"/>
                          </a:solidFill>
                          <a:effectLst/>
                          <a:latin typeface="Arial"/>
                        </a:rPr>
                        <a:t>     </a:t>
                      </a:r>
                      <a:r>
                        <a:rPr lang="en-US" sz="2000" b="1" i="0" u="none" strike="noStrike" kern="1200" baseline="0" noProof="0" dirty="0">
                          <a:solidFill>
                            <a:srgbClr val="000000"/>
                          </a:solidFill>
                          <a:effectLst/>
                          <a:latin typeface="Arial"/>
                        </a:rPr>
                        <a:t>when</a:t>
                      </a:r>
                      <a:r>
                        <a:rPr lang="en-US" sz="2000" b="0" i="0" u="none" strike="noStrike" kern="1200" baseline="0" noProof="0" dirty="0">
                          <a:solidFill>
                            <a:srgbClr val="000000"/>
                          </a:solidFill>
                          <a:effectLst/>
                          <a:latin typeface="Arial"/>
                        </a:rPr>
                        <a:t> condition Y is satisfied, performing operation A</a:t>
                      </a:r>
                      <a:endParaRPr lang="en-US" dirty="0">
                        <a:latin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tc>
                  <a:txBody>
                    <a:bodyPr/>
                    <a:lstStyle/>
                    <a:p>
                      <a:pPr marL="342900" lvl="0" indent="-342900" algn="l">
                        <a:spcBef>
                          <a:spcPts val="0"/>
                        </a:spcBef>
                        <a:spcAft>
                          <a:spcPts val="0"/>
                        </a:spcAft>
                        <a:buClr>
                          <a:srgbClr val="000000"/>
                        </a:buClr>
                        <a:buFont typeface="Arial,Sans-Serif"/>
                        <a:buChar char="•"/>
                      </a:pPr>
                      <a:r>
                        <a:rPr lang="en-US" sz="2000" b="0" i="0" u="none" strike="noStrike" kern="1200" noProof="0" dirty="0">
                          <a:solidFill>
                            <a:srgbClr val="000000"/>
                          </a:solidFill>
                          <a:effectLst/>
                          <a:latin typeface="Arial"/>
                        </a:rPr>
                        <a:t>limiting? same as "if..."? affirmative? </a:t>
                      </a:r>
                      <a:endParaRPr lang="en-US" dirty="0"/>
                    </a:p>
                    <a:p>
                      <a:pPr marL="342900" lvl="0" indent="-342900" algn="l">
                        <a:spcBef>
                          <a:spcPts val="0"/>
                        </a:spcBef>
                        <a:spcAft>
                          <a:spcPts val="0"/>
                        </a:spcAft>
                        <a:buClr>
                          <a:srgbClr val="000000"/>
                        </a:buClr>
                        <a:buFont typeface="Arial,Sans-Serif"/>
                        <a:buChar char="•"/>
                      </a:pPr>
                      <a:r>
                        <a:rPr lang="en-US" sz="2000" b="0" i="0" u="none" strike="noStrike" kern="1200" noProof="0" dirty="0">
                          <a:solidFill>
                            <a:srgbClr val="000000"/>
                          </a:solidFill>
                          <a:effectLst/>
                          <a:latin typeface="Arial"/>
                        </a:rPr>
                        <a:t>even if language is limiting, prior art might show performance of operation A when (by coincidence) condition Y has been satisfied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3143846"/>
                  </a:ext>
                </a:extLst>
              </a:tr>
              <a:tr h="1001981">
                <a:tc>
                  <a:txBody>
                    <a:bodyPr/>
                    <a:lstStyle/>
                    <a:p>
                      <a:pPr marL="0" lvl="0" indent="0" algn="l">
                        <a:lnSpc>
                          <a:spcPct val="100000"/>
                        </a:lnSpc>
                        <a:buNone/>
                      </a:pPr>
                      <a:r>
                        <a:rPr lang="en-US" sz="2000" b="0" i="0" u="sng" strike="noStrike" kern="1200" baseline="0" noProof="0" dirty="0">
                          <a:solidFill>
                            <a:srgbClr val="000000"/>
                          </a:solidFill>
                          <a:effectLst/>
                          <a:latin typeface="Arial"/>
                        </a:rPr>
                        <a:t>add "selecting" step</a:t>
                      </a:r>
                      <a:endParaRPr lang="en-US" u="sng" dirty="0"/>
                    </a:p>
                    <a:p>
                      <a:pPr marL="0" lvl="0" indent="0" algn="l">
                        <a:lnSpc>
                          <a:spcPct val="100000"/>
                        </a:lnSpc>
                        <a:buNone/>
                      </a:pPr>
                      <a:r>
                        <a:rPr lang="en-US" sz="2000" b="0" i="0" u="none" strike="noStrike" kern="1200" baseline="0" noProof="0" dirty="0">
                          <a:solidFill>
                            <a:srgbClr val="000000"/>
                          </a:solidFill>
                          <a:effectLst/>
                          <a:latin typeface="Arial"/>
                        </a:rPr>
                        <a:t> </a:t>
                      </a:r>
                      <a:r>
                        <a:rPr lang="en-US" sz="2000" b="1" i="0" u="none" strike="noStrike" kern="1200" baseline="0" noProof="0" dirty="0">
                          <a:solidFill>
                            <a:srgbClr val="000000"/>
                          </a:solidFill>
                          <a:effectLst/>
                          <a:latin typeface="Arial"/>
                        </a:rPr>
                        <a:t>selecting between</a:t>
                      </a:r>
                      <a:r>
                        <a:rPr lang="en-US" sz="2000" b="0" i="0" u="none" strike="noStrike" kern="1200" baseline="0" noProof="0" dirty="0">
                          <a:solidFill>
                            <a:srgbClr val="000000"/>
                          </a:solidFill>
                          <a:effectLst/>
                          <a:latin typeface="Arial"/>
                        </a:rPr>
                        <a:t> performing operation A and not performing operation 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342900" lvl="0" indent="-342900" algn="l">
                        <a:lnSpc>
                          <a:spcPct val="100000"/>
                        </a:lnSpc>
                        <a:buFont typeface="Arial"/>
                        <a:buChar char="•"/>
                      </a:pPr>
                      <a:r>
                        <a:rPr lang="en-US" sz="2000" dirty="0">
                          <a:latin typeface="Arial"/>
                        </a:rPr>
                        <a:t>the "selecting" step is limiting</a:t>
                      </a:r>
                    </a:p>
                    <a:p>
                      <a:pPr marL="342900" lvl="0" indent="-342900" algn="l">
                        <a:lnSpc>
                          <a:spcPct val="100000"/>
                        </a:lnSpc>
                        <a:buFont typeface="Arial"/>
                        <a:buChar char="•"/>
                      </a:pPr>
                      <a:r>
                        <a:rPr lang="en-US" sz="2000" b="0" i="0" u="none" strike="noStrike" kern="1200" baseline="0" noProof="0" dirty="0">
                          <a:solidFill>
                            <a:srgbClr val="000000"/>
                          </a:solidFill>
                          <a:effectLst/>
                          <a:latin typeface="Arial"/>
                        </a:rPr>
                        <a:t>does "selecting" distinguish prior art? maybe</a:t>
                      </a:r>
                    </a:p>
                    <a:p>
                      <a:pPr marL="342900" lvl="0" indent="-342900" algn="l">
                        <a:lnSpc>
                          <a:spcPct val="100000"/>
                        </a:lnSpc>
                        <a:buFont typeface="Arial"/>
                        <a:buChar char="•"/>
                      </a:pPr>
                      <a:r>
                        <a:rPr lang="en-US" sz="2000" b="0" i="0" u="none" strike="noStrike" kern="1200" baseline="0" noProof="0" dirty="0">
                          <a:solidFill>
                            <a:srgbClr val="000000"/>
                          </a:solidFill>
                          <a:effectLst/>
                          <a:latin typeface="Arial"/>
                        </a:rPr>
                        <a:t>detectability not hurt too much?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1497922015"/>
                  </a:ext>
                </a:extLst>
              </a:tr>
            </a:tbl>
          </a:graphicData>
        </a:graphic>
      </p:graphicFrame>
    </p:spTree>
    <p:extLst>
      <p:ext uri="{BB962C8B-B14F-4D97-AF65-F5344CB8AC3E}">
        <p14:creationId xmlns:p14="http://schemas.microsoft.com/office/powerpoint/2010/main" val="999130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3215" y="119361"/>
            <a:ext cx="11315956" cy="966930"/>
          </a:xfrm>
        </p:spPr>
        <p:txBody>
          <a:bodyPr>
            <a:normAutofit/>
          </a:bodyPr>
          <a:lstStyle/>
          <a:p>
            <a:pPr algn="l"/>
            <a:r>
              <a:rPr lang="en-US" dirty="0">
                <a:latin typeface="Arial"/>
                <a:cs typeface="Arial"/>
              </a:rPr>
              <a:t>Conditional Language: If … You Have to Ask</a:t>
            </a:r>
            <a:endParaRPr lang="en-US" dirty="0"/>
          </a:p>
        </p:txBody>
      </p:sp>
      <p:graphicFrame>
        <p:nvGraphicFramePr>
          <p:cNvPr id="3" name="Table 2">
            <a:extLst>
              <a:ext uri="{FF2B5EF4-FFF2-40B4-BE49-F238E27FC236}">
                <a16:creationId xmlns:a16="http://schemas.microsoft.com/office/drawing/2014/main" id="{3F7B10C0-2172-503E-D23E-1341AF53DC7A}"/>
              </a:ext>
            </a:extLst>
          </p:cNvPr>
          <p:cNvGraphicFramePr>
            <a:graphicFrameLocks noGrp="1"/>
          </p:cNvGraphicFramePr>
          <p:nvPr>
            <p:extLst>
              <p:ext uri="{D42A27DB-BD31-4B8C-83A1-F6EECF244321}">
                <p14:modId xmlns:p14="http://schemas.microsoft.com/office/powerpoint/2010/main" val="2959723566"/>
              </p:ext>
            </p:extLst>
          </p:nvPr>
        </p:nvGraphicFramePr>
        <p:xfrm>
          <a:off x="857796" y="1115836"/>
          <a:ext cx="10327121" cy="4846320"/>
        </p:xfrm>
        <a:graphic>
          <a:graphicData uri="http://schemas.openxmlformats.org/drawingml/2006/table">
            <a:tbl>
              <a:tblPr firstRow="1" bandRow="1">
                <a:tableStyleId>{5C22544A-7EE6-4342-B048-85BDC9FD1C3A}</a:tableStyleId>
              </a:tblPr>
              <a:tblGrid>
                <a:gridCol w="4620846">
                  <a:extLst>
                    <a:ext uri="{9D8B030D-6E8A-4147-A177-3AD203B41FA5}">
                      <a16:colId xmlns:a16="http://schemas.microsoft.com/office/drawing/2014/main" val="1995698608"/>
                    </a:ext>
                  </a:extLst>
                </a:gridCol>
                <a:gridCol w="5706275">
                  <a:extLst>
                    <a:ext uri="{9D8B030D-6E8A-4147-A177-3AD203B41FA5}">
                      <a16:colId xmlns:a16="http://schemas.microsoft.com/office/drawing/2014/main" val="1438737135"/>
                    </a:ext>
                  </a:extLst>
                </a:gridCol>
              </a:tblGrid>
              <a:tr h="367727">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Claim Language</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Analysis</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3591996"/>
                  </a:ext>
                </a:extLst>
              </a:tr>
              <a:tr h="1792673">
                <a:tc>
                  <a:txBody>
                    <a:bodyPr/>
                    <a:lstStyle/>
                    <a:p>
                      <a:pPr marL="0" lvl="0" indent="0" algn="l">
                        <a:lnSpc>
                          <a:spcPct val="100000"/>
                        </a:lnSpc>
                        <a:spcBef>
                          <a:spcPts val="0"/>
                        </a:spcBef>
                        <a:spcAft>
                          <a:spcPts val="0"/>
                        </a:spcAft>
                        <a:buClr>
                          <a:srgbClr val="000000"/>
                        </a:buClr>
                        <a:buNone/>
                      </a:pPr>
                      <a:r>
                        <a:rPr lang="en-US" sz="2000" b="0" i="0" u="sng" strike="noStrike" kern="1200" noProof="0" dirty="0">
                          <a:solidFill>
                            <a:srgbClr val="000000"/>
                          </a:solidFill>
                          <a:effectLst/>
                          <a:latin typeface="Arial"/>
                        </a:rPr>
                        <a:t>summary approach</a:t>
                      </a:r>
                    </a:p>
                    <a:p>
                      <a:pPr marL="0" lvl="0" indent="0" algn="l">
                        <a:lnSpc>
                          <a:spcPct val="100000"/>
                        </a:lnSpc>
                        <a:spcBef>
                          <a:spcPts val="0"/>
                        </a:spcBef>
                        <a:spcAft>
                          <a:spcPts val="0"/>
                        </a:spcAft>
                        <a:buNone/>
                      </a:pPr>
                      <a:r>
                        <a:rPr lang="en-US" sz="2000" b="0" i="0" u="none" strike="noStrike" kern="1200" noProof="0" dirty="0">
                          <a:solidFill>
                            <a:srgbClr val="000000"/>
                          </a:solidFill>
                          <a:effectLst/>
                          <a:latin typeface="Arial"/>
                        </a:rPr>
                        <a:t>     </a:t>
                      </a:r>
                      <a:r>
                        <a:rPr lang="en-US" sz="2000" b="1" i="0" u="none" strike="noStrike" kern="1200" noProof="0" dirty="0">
                          <a:solidFill>
                            <a:srgbClr val="000000"/>
                          </a:solidFill>
                          <a:effectLst/>
                          <a:latin typeface="Arial"/>
                        </a:rPr>
                        <a:t>responsive to </a:t>
                      </a:r>
                      <a:r>
                        <a:rPr lang="en-US" sz="2000" b="0" i="0" u="none" strike="noStrike" kern="1200" noProof="0" dirty="0">
                          <a:solidFill>
                            <a:srgbClr val="000000"/>
                          </a:solidFill>
                          <a:effectLst/>
                          <a:latin typeface="Arial"/>
                        </a:rPr>
                        <a:t>satisfaction of condition Y, performing operation A</a:t>
                      </a:r>
                    </a:p>
                    <a:p>
                      <a:pPr marL="0" lvl="0" indent="0" algn="l">
                        <a:lnSpc>
                          <a:spcPct val="100000"/>
                        </a:lnSpc>
                        <a:spcBef>
                          <a:spcPts val="0"/>
                        </a:spcBef>
                        <a:spcAft>
                          <a:spcPts val="0"/>
                        </a:spcAft>
                        <a:buClr>
                          <a:srgbClr val="000000"/>
                        </a:buClr>
                        <a:buNone/>
                      </a:pPr>
                      <a:r>
                        <a:rPr lang="en-US" sz="2000" b="0" i="0" u="none" strike="noStrike" kern="1200" noProof="0" dirty="0">
                          <a:solidFill>
                            <a:srgbClr val="000000"/>
                          </a:solidFill>
                          <a:effectLst/>
                          <a:latin typeface="Arial"/>
                        </a:rPr>
                        <a:t>OR</a:t>
                      </a:r>
                    </a:p>
                    <a:p>
                      <a:pPr marL="0" lvl="0" indent="0" algn="l">
                        <a:lnSpc>
                          <a:spcPct val="100000"/>
                        </a:lnSpc>
                        <a:spcBef>
                          <a:spcPts val="0"/>
                        </a:spcBef>
                        <a:spcAft>
                          <a:spcPts val="0"/>
                        </a:spcAft>
                        <a:buNone/>
                      </a:pPr>
                      <a:r>
                        <a:rPr lang="en-US" sz="2000" b="0" i="0" u="none" strike="noStrike" kern="1200" noProof="0" dirty="0">
                          <a:solidFill>
                            <a:srgbClr val="000000"/>
                          </a:solidFill>
                          <a:effectLst/>
                          <a:latin typeface="Arial"/>
                        </a:rPr>
                        <a:t>     </a:t>
                      </a:r>
                      <a:r>
                        <a:rPr lang="en-US" sz="2000" b="1" i="0" u="none" strike="noStrike" kern="1200" noProof="0" dirty="0">
                          <a:solidFill>
                            <a:srgbClr val="000000"/>
                          </a:solidFill>
                          <a:effectLst/>
                          <a:latin typeface="Arial"/>
                        </a:rPr>
                        <a:t>depending on </a:t>
                      </a:r>
                      <a:r>
                        <a:rPr lang="en-US" sz="2000" b="0" i="0" u="none" strike="noStrike" kern="1200" noProof="0" dirty="0">
                          <a:solidFill>
                            <a:srgbClr val="000000"/>
                          </a:solidFill>
                          <a:effectLst/>
                          <a:latin typeface="Arial"/>
                        </a:rPr>
                        <a:t>whether or not condition Y is satisfied, </a:t>
                      </a:r>
                      <a:r>
                        <a:rPr lang="en-US" sz="2000" b="1" i="0" u="none" strike="noStrike" kern="1200" noProof="0" dirty="0">
                          <a:solidFill>
                            <a:srgbClr val="000000"/>
                          </a:solidFill>
                          <a:effectLst/>
                          <a:latin typeface="Arial"/>
                        </a:rPr>
                        <a:t>conditionally performing </a:t>
                      </a:r>
                      <a:r>
                        <a:rPr lang="en-US" sz="2000" b="0" i="0" u="none" strike="noStrike" kern="1200" noProof="0" dirty="0">
                          <a:solidFill>
                            <a:srgbClr val="000000"/>
                          </a:solidFill>
                          <a:effectLst/>
                          <a:latin typeface="Arial"/>
                        </a:rPr>
                        <a:t>operation A</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342900" lvl="0" indent="-342900" algn="l">
                        <a:lnSpc>
                          <a:spcPct val="100000"/>
                        </a:lnSpc>
                        <a:buClr>
                          <a:srgbClr val="000000"/>
                        </a:buClr>
                        <a:buFont typeface="Arial,Sans-Serif"/>
                        <a:buChar char="•"/>
                      </a:pPr>
                      <a:r>
                        <a:rPr lang="en-US" sz="2000" b="0" i="0" u="none" strike="noStrike" kern="1200" baseline="0" noProof="0" dirty="0">
                          <a:solidFill>
                            <a:srgbClr val="000000"/>
                          </a:solidFill>
                          <a:effectLst/>
                          <a:latin typeface="Arial"/>
                        </a:rPr>
                        <a:t>arguably limiting</a:t>
                      </a:r>
                    </a:p>
                    <a:p>
                      <a:pPr marL="342900" lvl="0" indent="-342900" algn="l">
                        <a:lnSpc>
                          <a:spcPct val="100000"/>
                        </a:lnSpc>
                        <a:spcBef>
                          <a:spcPts val="0"/>
                        </a:spcBef>
                        <a:spcAft>
                          <a:spcPts val="0"/>
                        </a:spcAft>
                        <a:buClr>
                          <a:srgbClr val="000000"/>
                        </a:buClr>
                        <a:buFont typeface="Arial,Sans-Serif"/>
                        <a:buChar char="•"/>
                      </a:pPr>
                      <a:r>
                        <a:rPr lang="en-US" sz="2000" b="0" i="0" u="none" strike="noStrike" kern="1200" baseline="0" noProof="0" dirty="0">
                          <a:solidFill>
                            <a:srgbClr val="000000"/>
                          </a:solidFill>
                          <a:effectLst/>
                          <a:latin typeface="Arial"/>
                        </a:rPr>
                        <a:t>even if limiting, prior art might show performance of operation A when (by coincidence) condition Y is needed before operation A can be performed</a:t>
                      </a:r>
                    </a:p>
                    <a:p>
                      <a:pPr marL="342900" lvl="0" indent="-342900" algn="l">
                        <a:lnSpc>
                          <a:spcPct val="100000"/>
                        </a:lnSpc>
                        <a:spcBef>
                          <a:spcPts val="0"/>
                        </a:spcBef>
                        <a:spcAft>
                          <a:spcPts val="0"/>
                        </a:spcAft>
                        <a:buClr>
                          <a:srgbClr val="000000"/>
                        </a:buClr>
                        <a:buFont typeface="Arial,Sans-Serif"/>
                        <a:buChar char="•"/>
                      </a:pPr>
                      <a:r>
                        <a:rPr lang="en-US" sz="2000" b="0" i="0" u="none" strike="noStrike" kern="1200" baseline="0" noProof="0" dirty="0">
                          <a:solidFill>
                            <a:srgbClr val="000000"/>
                          </a:solidFill>
                          <a:effectLst/>
                          <a:latin typeface="Arial"/>
                        </a:rPr>
                        <a:t>evaluation step not required?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357791330"/>
                  </a:ext>
                </a:extLst>
              </a:tr>
              <a:tr h="2040890">
                <a:tc>
                  <a:txBody>
                    <a:bodyPr/>
                    <a:lstStyle/>
                    <a:p>
                      <a:pPr marL="0" marR="0" lvl="0" indent="0" algn="l">
                        <a:lnSpc>
                          <a:spcPct val="100000"/>
                        </a:lnSpc>
                        <a:buNone/>
                      </a:pPr>
                      <a:r>
                        <a:rPr lang="en-US" sz="2000" b="0" i="0" u="sng" strike="noStrike" kern="1200" baseline="0" noProof="0" dirty="0">
                          <a:solidFill>
                            <a:srgbClr val="000000"/>
                          </a:solidFill>
                          <a:effectLst/>
                          <a:latin typeface="Arial"/>
                        </a:rPr>
                        <a:t>add "evaluating" step</a:t>
                      </a:r>
                      <a:endParaRPr lang="en-US" u="sng" dirty="0"/>
                    </a:p>
                    <a:p>
                      <a:pPr marL="0" marR="0" lvl="0" indent="0" algn="l">
                        <a:lnSpc>
                          <a:spcPct val="100000"/>
                        </a:lnSpc>
                        <a:buNone/>
                      </a:pPr>
                      <a:r>
                        <a:rPr lang="en-US" sz="2000" b="0" i="0" u="none" strike="noStrike" kern="1200" baseline="0" noProof="0" dirty="0">
                          <a:solidFill>
                            <a:srgbClr val="000000"/>
                          </a:solidFill>
                          <a:effectLst/>
                          <a:latin typeface="Arial"/>
                        </a:rPr>
                        <a:t>     </a:t>
                      </a:r>
                      <a:r>
                        <a:rPr lang="en-US" sz="2000" b="1" i="0" u="none" strike="noStrike" kern="1200" baseline="0" noProof="0" dirty="0">
                          <a:solidFill>
                            <a:srgbClr val="000000"/>
                          </a:solidFill>
                          <a:effectLst/>
                          <a:latin typeface="Arial"/>
                        </a:rPr>
                        <a:t>evaluating</a:t>
                      </a:r>
                      <a:r>
                        <a:rPr lang="en-US" sz="2000" b="0" i="0" u="none" strike="noStrike" kern="1200" baseline="0" noProof="0" dirty="0">
                          <a:solidFill>
                            <a:srgbClr val="000000"/>
                          </a:solidFill>
                          <a:effectLst/>
                          <a:latin typeface="Arial"/>
                        </a:rPr>
                        <a:t> condition Y (or determining whether condition Y is satisfied);</a:t>
                      </a:r>
                      <a:endParaRPr lang="en-US" dirty="0"/>
                    </a:p>
                    <a:p>
                      <a:pPr marL="0" lvl="0" indent="0" algn="l">
                        <a:lnSpc>
                          <a:spcPct val="100000"/>
                        </a:lnSpc>
                        <a:spcBef>
                          <a:spcPts val="0"/>
                        </a:spcBef>
                        <a:spcAft>
                          <a:spcPts val="0"/>
                        </a:spcAft>
                        <a:buNone/>
                      </a:pPr>
                      <a:r>
                        <a:rPr lang="en-US" sz="2000" b="0" i="0" u="none" strike="noStrike" kern="1200" baseline="0" noProof="0" dirty="0">
                          <a:solidFill>
                            <a:srgbClr val="000000"/>
                          </a:solidFill>
                          <a:effectLst/>
                          <a:latin typeface="Arial"/>
                        </a:rPr>
                        <a:t>     </a:t>
                      </a:r>
                      <a:r>
                        <a:rPr lang="en-US" sz="2000" b="1" i="0" u="none" strike="noStrike" kern="1200" baseline="0" noProof="0" dirty="0">
                          <a:solidFill>
                            <a:srgbClr val="000000"/>
                          </a:solidFill>
                          <a:effectLst/>
                          <a:latin typeface="Arial"/>
                        </a:rPr>
                        <a:t>if</a:t>
                      </a:r>
                      <a:r>
                        <a:rPr lang="en-US" sz="2000" b="0" i="0" u="none" strike="noStrike" kern="1200" baseline="0" noProof="0" dirty="0">
                          <a:solidFill>
                            <a:srgbClr val="000000"/>
                          </a:solidFill>
                          <a:effectLst/>
                          <a:latin typeface="Arial"/>
                        </a:rPr>
                        <a:t> (OR when) condition Y is satisfied (OR </a:t>
                      </a:r>
                      <a:r>
                        <a:rPr lang="en-US" sz="2000" b="1" i="0" u="none" strike="noStrike" kern="1200" baseline="0" noProof="0" dirty="0">
                          <a:solidFill>
                            <a:srgbClr val="000000"/>
                          </a:solidFill>
                          <a:effectLst/>
                          <a:latin typeface="Arial"/>
                        </a:rPr>
                        <a:t>responsive to</a:t>
                      </a:r>
                      <a:r>
                        <a:rPr lang="en-US" sz="2000" b="0" i="0" u="none" strike="noStrike" kern="1200" baseline="0" noProof="0" dirty="0">
                          <a:solidFill>
                            <a:srgbClr val="000000"/>
                          </a:solidFill>
                          <a:effectLst/>
                          <a:latin typeface="Arial"/>
                        </a:rPr>
                        <a:t> satisfaction of condition Y), performing operation A</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tc>
                  <a:txBody>
                    <a:bodyPr/>
                    <a:lstStyle/>
                    <a:p>
                      <a:pPr marL="342900" lvl="0" indent="-342900" algn="l">
                        <a:lnSpc>
                          <a:spcPct val="100000"/>
                        </a:lnSpc>
                        <a:buClr>
                          <a:srgbClr val="000000"/>
                        </a:buClr>
                        <a:buFont typeface="Arial,Sans-Serif"/>
                        <a:buChar char="•"/>
                      </a:pPr>
                      <a:r>
                        <a:rPr lang="en-US" sz="2000" b="0" i="0" u="none" strike="noStrike" kern="1200" noProof="0" dirty="0">
                          <a:solidFill>
                            <a:srgbClr val="000000"/>
                          </a:solidFill>
                          <a:effectLst/>
                          <a:latin typeface="Arial"/>
                        </a:rPr>
                        <a:t>the "evaluating" step is limiting</a:t>
                      </a:r>
                      <a:endParaRPr lang="en-US" dirty="0"/>
                    </a:p>
                    <a:p>
                      <a:pPr marL="342900" lvl="0" indent="-342900" algn="l">
                        <a:lnSpc>
                          <a:spcPct val="100000"/>
                        </a:lnSpc>
                        <a:buClr>
                          <a:srgbClr val="000000"/>
                        </a:buClr>
                        <a:buFont typeface="Arial,Sans-Serif"/>
                        <a:buChar char="•"/>
                      </a:pPr>
                      <a:r>
                        <a:rPr lang="en-US" sz="2000" b="0" i="0" u="none" strike="noStrike" kern="1200" noProof="0" dirty="0">
                          <a:solidFill>
                            <a:srgbClr val="000000"/>
                          </a:solidFill>
                          <a:effectLst/>
                          <a:latin typeface="Arial"/>
                        </a:rPr>
                        <a:t>does "evaluating" distinguish prior art? yes</a:t>
                      </a:r>
                      <a:endParaRPr lang="en-US" dirty="0"/>
                    </a:p>
                    <a:p>
                      <a:pPr marL="342900" lvl="0" indent="-342900" algn="l">
                        <a:lnSpc>
                          <a:spcPct val="100000"/>
                        </a:lnSpc>
                        <a:spcBef>
                          <a:spcPts val="0"/>
                        </a:spcBef>
                        <a:spcAft>
                          <a:spcPts val="0"/>
                        </a:spcAft>
                        <a:buClr>
                          <a:srgbClr val="000000"/>
                        </a:buClr>
                        <a:buFont typeface="Arial,Sans-Serif"/>
                        <a:buChar char="•"/>
                      </a:pPr>
                      <a:r>
                        <a:rPr lang="en-US" sz="2000" b="0" i="0" u="none" strike="noStrike" kern="1200" baseline="0" noProof="0" dirty="0">
                          <a:solidFill>
                            <a:srgbClr val="000000"/>
                          </a:solidFill>
                          <a:effectLst/>
                          <a:latin typeface="Arial"/>
                        </a:rPr>
                        <a:t>detectability may be more challenging because "evaluating" could be hidden</a:t>
                      </a:r>
                      <a:endParaRPr lang="en-US" dirty="0"/>
                    </a:p>
                    <a:p>
                      <a:pPr marL="342900" lvl="0" indent="-342900" algn="l">
                        <a:lnSpc>
                          <a:spcPct val="100000"/>
                        </a:lnSpc>
                        <a:spcBef>
                          <a:spcPts val="0"/>
                        </a:spcBef>
                        <a:spcAft>
                          <a:spcPts val="0"/>
                        </a:spcAft>
                        <a:buClr>
                          <a:srgbClr val="000000"/>
                        </a:buClr>
                        <a:buFont typeface="Arial,Sans-Serif"/>
                        <a:buChar char="•"/>
                      </a:pPr>
                      <a:r>
                        <a:rPr lang="en-US" sz="2000" b="0" i="0" u="none" strike="noStrike" kern="1200" baseline="0" noProof="0" dirty="0">
                          <a:solidFill>
                            <a:srgbClr val="000000"/>
                          </a:solidFill>
                          <a:effectLst/>
                          <a:latin typeface="Arial"/>
                        </a:rPr>
                        <a:t>the “if" or "when" term is still not limiting, but maybe that is OK</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3143846"/>
                  </a:ext>
                </a:extLst>
              </a:tr>
            </a:tbl>
          </a:graphicData>
        </a:graphic>
      </p:graphicFrame>
    </p:spTree>
    <p:extLst>
      <p:ext uri="{BB962C8B-B14F-4D97-AF65-F5344CB8AC3E}">
        <p14:creationId xmlns:p14="http://schemas.microsoft.com/office/powerpoint/2010/main" val="2411640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3215" y="119361"/>
            <a:ext cx="11315956" cy="966930"/>
          </a:xfrm>
        </p:spPr>
        <p:txBody>
          <a:bodyPr>
            <a:normAutofit/>
          </a:bodyPr>
          <a:lstStyle/>
          <a:p>
            <a:pPr algn="l"/>
            <a:r>
              <a:rPr lang="en-US" dirty="0">
                <a:latin typeface="Arial"/>
                <a:cs typeface="Arial"/>
              </a:rPr>
              <a:t>Conditional Language: If … You Have to Ask</a:t>
            </a:r>
            <a:endParaRPr lang="en-US" dirty="0"/>
          </a:p>
        </p:txBody>
      </p:sp>
      <p:graphicFrame>
        <p:nvGraphicFramePr>
          <p:cNvPr id="3" name="Table 2">
            <a:extLst>
              <a:ext uri="{FF2B5EF4-FFF2-40B4-BE49-F238E27FC236}">
                <a16:creationId xmlns:a16="http://schemas.microsoft.com/office/drawing/2014/main" id="{3F7B10C0-2172-503E-D23E-1341AF53DC7A}"/>
              </a:ext>
            </a:extLst>
          </p:cNvPr>
          <p:cNvGraphicFramePr>
            <a:graphicFrameLocks noGrp="1"/>
          </p:cNvGraphicFramePr>
          <p:nvPr>
            <p:extLst>
              <p:ext uri="{D42A27DB-BD31-4B8C-83A1-F6EECF244321}">
                <p14:modId xmlns:p14="http://schemas.microsoft.com/office/powerpoint/2010/main" val="2274201662"/>
              </p:ext>
            </p:extLst>
          </p:nvPr>
        </p:nvGraphicFramePr>
        <p:xfrm>
          <a:off x="857796" y="1115836"/>
          <a:ext cx="10327121" cy="4846320"/>
        </p:xfrm>
        <a:graphic>
          <a:graphicData uri="http://schemas.openxmlformats.org/drawingml/2006/table">
            <a:tbl>
              <a:tblPr firstRow="1" bandRow="1">
                <a:tableStyleId>{5C22544A-7EE6-4342-B048-85BDC9FD1C3A}</a:tableStyleId>
              </a:tblPr>
              <a:tblGrid>
                <a:gridCol w="4620846">
                  <a:extLst>
                    <a:ext uri="{9D8B030D-6E8A-4147-A177-3AD203B41FA5}">
                      <a16:colId xmlns:a16="http://schemas.microsoft.com/office/drawing/2014/main" val="1995698608"/>
                    </a:ext>
                  </a:extLst>
                </a:gridCol>
                <a:gridCol w="5706275">
                  <a:extLst>
                    <a:ext uri="{9D8B030D-6E8A-4147-A177-3AD203B41FA5}">
                      <a16:colId xmlns:a16="http://schemas.microsoft.com/office/drawing/2014/main" val="1438737135"/>
                    </a:ext>
                  </a:extLst>
                </a:gridCol>
              </a:tblGrid>
              <a:tr h="367727">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Claim Language</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Analysis</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3591996"/>
                  </a:ext>
                </a:extLst>
              </a:tr>
              <a:tr h="1792673">
                <a:tc>
                  <a:txBody>
                    <a:bodyPr/>
                    <a:lstStyle/>
                    <a:p>
                      <a:pPr marL="0" lvl="0" indent="0" algn="l">
                        <a:lnSpc>
                          <a:spcPct val="100000"/>
                        </a:lnSpc>
                        <a:spcBef>
                          <a:spcPts val="0"/>
                        </a:spcBef>
                        <a:spcAft>
                          <a:spcPts val="0"/>
                        </a:spcAft>
                        <a:buClr>
                          <a:srgbClr val="000000"/>
                        </a:buClr>
                        <a:buNone/>
                      </a:pPr>
                      <a:r>
                        <a:rPr lang="en-US" sz="2000" b="0" i="0" u="sng" strike="noStrike" kern="1200" baseline="0" noProof="0" dirty="0">
                          <a:solidFill>
                            <a:srgbClr val="000000"/>
                          </a:solidFill>
                          <a:effectLst/>
                          <a:latin typeface="Arial"/>
                        </a:rPr>
                        <a:t>add "measure" and "threshold"</a:t>
                      </a:r>
                    </a:p>
                    <a:p>
                      <a:pPr marL="0" lvl="0" indent="0" algn="l">
                        <a:lnSpc>
                          <a:spcPct val="100000"/>
                        </a:lnSpc>
                        <a:spcBef>
                          <a:spcPts val="0"/>
                        </a:spcBef>
                        <a:spcAft>
                          <a:spcPts val="0"/>
                        </a:spcAft>
                        <a:buNone/>
                      </a:pPr>
                      <a:r>
                        <a:rPr lang="en-US" sz="2000" b="0" i="0" u="none" strike="noStrike" kern="1200" baseline="0" noProof="0" dirty="0">
                          <a:solidFill>
                            <a:srgbClr val="000000"/>
                          </a:solidFill>
                          <a:effectLst/>
                          <a:latin typeface="Arial"/>
                        </a:rPr>
                        <a:t>     determining a measure of Y-ness; and</a:t>
                      </a:r>
                      <a:endParaRPr lang="en-US" dirty="0"/>
                    </a:p>
                    <a:p>
                      <a:pPr marL="0" lvl="0" indent="0" algn="l">
                        <a:lnSpc>
                          <a:spcPct val="100000"/>
                        </a:lnSpc>
                        <a:spcBef>
                          <a:spcPts val="0"/>
                        </a:spcBef>
                        <a:spcAft>
                          <a:spcPts val="0"/>
                        </a:spcAft>
                        <a:buClr>
                          <a:srgbClr val="000000"/>
                        </a:buClr>
                        <a:buNone/>
                      </a:pPr>
                      <a:r>
                        <a:rPr lang="en-US" sz="2000" b="0" i="0" u="none" strike="noStrike" kern="1200" baseline="0" noProof="0" dirty="0">
                          <a:solidFill>
                            <a:srgbClr val="000000"/>
                          </a:solidFill>
                          <a:effectLst/>
                          <a:latin typeface="Arial"/>
                        </a:rPr>
                        <a:t>     comparing the measure of Y-ness to a threshold; and</a:t>
                      </a:r>
                    </a:p>
                    <a:p>
                      <a:pPr marL="0" lvl="0" indent="0" algn="l">
                        <a:lnSpc>
                          <a:spcPct val="100000"/>
                        </a:lnSpc>
                        <a:spcBef>
                          <a:spcPts val="0"/>
                        </a:spcBef>
                        <a:spcAft>
                          <a:spcPts val="0"/>
                        </a:spcAft>
                        <a:buClr>
                          <a:srgbClr val="000000"/>
                        </a:buClr>
                        <a:buNone/>
                      </a:pPr>
                      <a:r>
                        <a:rPr lang="en-US" sz="2000" b="1" i="0" u="none" strike="noStrike" kern="1200" baseline="0" noProof="0" dirty="0">
                          <a:solidFill>
                            <a:srgbClr val="000000"/>
                          </a:solidFill>
                          <a:effectLst/>
                          <a:latin typeface="Arial"/>
                        </a:rPr>
                        <a:t>     responsive to</a:t>
                      </a:r>
                      <a:r>
                        <a:rPr lang="en-US" sz="2000" b="0" i="0" u="none" strike="noStrike" kern="1200" baseline="0" noProof="0" dirty="0">
                          <a:solidFill>
                            <a:srgbClr val="000000"/>
                          </a:solidFill>
                          <a:effectLst/>
                          <a:latin typeface="Arial"/>
                        </a:rPr>
                        <a:t> the comparing, performing operation 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342900" lvl="0" indent="-342900" algn="l">
                        <a:lnSpc>
                          <a:spcPct val="100000"/>
                        </a:lnSpc>
                        <a:buClr>
                          <a:srgbClr val="000000"/>
                        </a:buClr>
                        <a:buFont typeface="Arial,Sans-Serif"/>
                        <a:buChar char="•"/>
                      </a:pPr>
                      <a:r>
                        <a:rPr lang="en-US" sz="2000" b="0" i="0" u="none" strike="noStrike" kern="1200" baseline="0" noProof="0" dirty="0">
                          <a:solidFill>
                            <a:srgbClr val="000000"/>
                          </a:solidFill>
                          <a:effectLst/>
                          <a:latin typeface="Arial"/>
                        </a:rPr>
                        <a:t>the "determining" and "comparing" steps are limiting</a:t>
                      </a:r>
                    </a:p>
                    <a:p>
                      <a:pPr marL="342900" lvl="0" indent="-342900" algn="l">
                        <a:lnSpc>
                          <a:spcPct val="100000"/>
                        </a:lnSpc>
                        <a:buClr>
                          <a:srgbClr val="000000"/>
                        </a:buClr>
                        <a:buFont typeface="Arial,Sans-Serif"/>
                        <a:buChar char="•"/>
                      </a:pPr>
                      <a:r>
                        <a:rPr lang="en-US" sz="2000" b="0" i="0" u="none" strike="noStrike" kern="1200" baseline="0" noProof="0" dirty="0">
                          <a:solidFill>
                            <a:srgbClr val="000000"/>
                          </a:solidFill>
                          <a:effectLst/>
                          <a:latin typeface="Arial"/>
                        </a:rPr>
                        <a:t>do they distinguish prior art? yes</a:t>
                      </a:r>
                    </a:p>
                    <a:p>
                      <a:pPr marL="342900" lvl="0" indent="-342900" algn="l">
                        <a:lnSpc>
                          <a:spcPct val="100000"/>
                        </a:lnSpc>
                        <a:spcBef>
                          <a:spcPts val="0"/>
                        </a:spcBef>
                        <a:spcAft>
                          <a:spcPts val="0"/>
                        </a:spcAft>
                        <a:buClr>
                          <a:srgbClr val="000000"/>
                        </a:buClr>
                        <a:buFont typeface="Arial,Sans-Serif"/>
                        <a:buChar char="•"/>
                      </a:pPr>
                      <a:r>
                        <a:rPr lang="en-US" sz="2000" b="0" i="0" u="none" strike="noStrike" kern="1200" baseline="0" noProof="0" dirty="0">
                          <a:solidFill>
                            <a:srgbClr val="000000"/>
                          </a:solidFill>
                          <a:effectLst/>
                          <a:latin typeface="Arial"/>
                        </a:rPr>
                        <a:t>detectability may be challenging, but may be difficult to prove in prior art too</a:t>
                      </a:r>
                    </a:p>
                    <a:p>
                      <a:pPr marL="342900" lvl="0" indent="-342900" algn="l">
                        <a:lnSpc>
                          <a:spcPct val="100000"/>
                        </a:lnSpc>
                        <a:buClr>
                          <a:srgbClr val="000000"/>
                        </a:buClr>
                        <a:buFont typeface="Arial,Sans-Serif"/>
                        <a:buChar char="•"/>
                      </a:pPr>
                      <a:endParaRPr lang="en-US" sz="2000" b="0" i="0" u="none" strike="noStrike" kern="1200" baseline="0" noProof="0" dirty="0">
                        <a:solidFill>
                          <a:srgbClr val="000000"/>
                        </a:solidFill>
                        <a:effectLst/>
                        <a:latin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357791330"/>
                  </a:ext>
                </a:extLst>
              </a:tr>
              <a:tr h="2040890">
                <a:tc>
                  <a:txBody>
                    <a:bodyPr/>
                    <a:lstStyle/>
                    <a:p>
                      <a:pPr marL="0" marR="0" lvl="0" indent="0" algn="l">
                        <a:lnSpc>
                          <a:spcPct val="100000"/>
                        </a:lnSpc>
                        <a:buNone/>
                      </a:pPr>
                      <a:r>
                        <a:rPr lang="en-US" sz="2000" b="0" i="0" u="sng" strike="noStrike" kern="1200" baseline="0" noProof="0" dirty="0">
                          <a:solidFill>
                            <a:srgbClr val="000000"/>
                          </a:solidFill>
                          <a:effectLst/>
                          <a:latin typeface="Arial"/>
                        </a:rPr>
                        <a:t>cover both options</a:t>
                      </a:r>
                    </a:p>
                    <a:p>
                      <a:pPr marL="0" marR="0" lvl="0" indent="0" algn="l">
                        <a:lnSpc>
                          <a:spcPct val="100000"/>
                        </a:lnSpc>
                        <a:buNone/>
                      </a:pPr>
                      <a:r>
                        <a:rPr lang="en-US" sz="2000" b="0" i="0" u="none" strike="noStrike" kern="1200" baseline="0" noProof="0" dirty="0">
                          <a:solidFill>
                            <a:srgbClr val="000000"/>
                          </a:solidFill>
                          <a:effectLst/>
                          <a:latin typeface="Arial"/>
                        </a:rPr>
                        <a:t>     responsive to </a:t>
                      </a:r>
                      <a:r>
                        <a:rPr lang="en-US" sz="2000" b="1" i="0" u="none" strike="noStrike" kern="1200" baseline="0" noProof="0" dirty="0">
                          <a:solidFill>
                            <a:srgbClr val="000000"/>
                          </a:solidFill>
                          <a:effectLst/>
                          <a:latin typeface="Arial"/>
                        </a:rPr>
                        <a:t>satisfaction</a:t>
                      </a:r>
                      <a:r>
                        <a:rPr lang="en-US" sz="2000" b="0" i="0" u="none" strike="noStrike" kern="1200" baseline="0" noProof="0" dirty="0">
                          <a:solidFill>
                            <a:srgbClr val="000000"/>
                          </a:solidFill>
                          <a:effectLst/>
                          <a:latin typeface="Arial"/>
                        </a:rPr>
                        <a:t> of condition Y for a first item, performing operation A</a:t>
                      </a:r>
                      <a:endParaRPr lang="en-US" dirty="0"/>
                    </a:p>
                    <a:p>
                      <a:pPr marL="0" marR="0" lvl="0" indent="0" algn="l">
                        <a:lnSpc>
                          <a:spcPct val="100000"/>
                        </a:lnSpc>
                        <a:buNone/>
                      </a:pPr>
                      <a:r>
                        <a:rPr lang="en-US" sz="2000" b="0" i="0" u="none" strike="noStrike" kern="1200" baseline="0" noProof="0" dirty="0">
                          <a:solidFill>
                            <a:srgbClr val="000000"/>
                          </a:solidFill>
                          <a:effectLst/>
                          <a:latin typeface="Arial"/>
                        </a:rPr>
                        <a:t>     responsive to condition Y </a:t>
                      </a:r>
                      <a:r>
                        <a:rPr lang="en-US" sz="2000" b="1" i="0" u="none" strike="noStrike" kern="1200" baseline="0" noProof="0" dirty="0">
                          <a:solidFill>
                            <a:srgbClr val="000000"/>
                          </a:solidFill>
                          <a:effectLst/>
                          <a:latin typeface="Arial"/>
                        </a:rPr>
                        <a:t>not being satisfied</a:t>
                      </a:r>
                      <a:r>
                        <a:rPr lang="en-US" sz="2000" b="0" i="0" u="none" strike="noStrike" kern="1200" baseline="0" noProof="0" dirty="0">
                          <a:solidFill>
                            <a:srgbClr val="000000"/>
                          </a:solidFill>
                          <a:effectLst/>
                          <a:latin typeface="Arial"/>
                        </a:rPr>
                        <a:t> for a second item, skipping operation A</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tc>
                  <a:txBody>
                    <a:bodyPr/>
                    <a:lstStyle/>
                    <a:p>
                      <a:pPr marL="342900" lvl="0" indent="-342900" algn="l">
                        <a:lnSpc>
                          <a:spcPct val="100000"/>
                        </a:lnSpc>
                        <a:buClr>
                          <a:srgbClr val="000000"/>
                        </a:buClr>
                        <a:buFont typeface="Arial"/>
                        <a:buChar char="•"/>
                      </a:pPr>
                      <a:r>
                        <a:rPr lang="en-US" sz="2000" b="0" i="0" u="none" strike="noStrike" kern="1200" noProof="0" dirty="0">
                          <a:solidFill>
                            <a:srgbClr val="000000"/>
                          </a:solidFill>
                          <a:effectLst/>
                          <a:latin typeface="Arial"/>
                        </a:rPr>
                        <a:t>prior art might show performance of operation A when (by coincidence) condition Y is needed before operation A can be performed, and skipping operation A otherwise</a:t>
                      </a:r>
                    </a:p>
                    <a:p>
                      <a:pPr marL="342900" lvl="0" indent="-342900" algn="l">
                        <a:lnSpc>
                          <a:spcPct val="100000"/>
                        </a:lnSpc>
                        <a:buClr>
                          <a:srgbClr val="000000"/>
                        </a:buClr>
                        <a:buFont typeface="Arial,Sans-Serif"/>
                        <a:buChar char="•"/>
                      </a:pPr>
                      <a:r>
                        <a:rPr lang="en-US" sz="2000" b="0" i="0" u="none" strike="noStrike" kern="1200" noProof="0" dirty="0">
                          <a:solidFill>
                            <a:srgbClr val="000000"/>
                          </a:solidFill>
                          <a:effectLst/>
                          <a:latin typeface="Arial"/>
                        </a:rPr>
                        <a:t>infringement mapping and detectability might be unchanged, for practical purposes</a:t>
                      </a:r>
                    </a:p>
                    <a:p>
                      <a:pPr marL="0" lvl="0" indent="0" algn="l">
                        <a:lnSpc>
                          <a:spcPct val="100000"/>
                        </a:lnSpc>
                        <a:buClr>
                          <a:srgbClr val="000000"/>
                        </a:buClr>
                        <a:buNone/>
                      </a:pPr>
                      <a:endParaRPr lang="en-US" sz="2000" b="0" i="0" u="none" strike="noStrike" kern="1200" noProof="0" dirty="0">
                        <a:solidFill>
                          <a:srgbClr val="000000"/>
                        </a:solidFill>
                        <a:effectLst/>
                        <a:latin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3143846"/>
                  </a:ext>
                </a:extLst>
              </a:tr>
            </a:tbl>
          </a:graphicData>
        </a:graphic>
      </p:graphicFrame>
    </p:spTree>
    <p:extLst>
      <p:ext uri="{BB962C8B-B14F-4D97-AF65-F5344CB8AC3E}">
        <p14:creationId xmlns:p14="http://schemas.microsoft.com/office/powerpoint/2010/main" val="194948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8022" y="87611"/>
            <a:ext cx="11315956" cy="966930"/>
          </a:xfrm>
        </p:spPr>
        <p:txBody>
          <a:bodyPr/>
          <a:lstStyle/>
          <a:p>
            <a:pPr algn="l"/>
            <a:r>
              <a:rPr lang="en-US" sz="3600" dirty="0">
                <a:latin typeface="Arial"/>
                <a:cs typeface="Arial"/>
              </a:rPr>
              <a:t>§112(f): Functional Claiming Made Easy?</a:t>
            </a:r>
            <a:endParaRPr lang="en-US" dirty="0"/>
          </a:p>
        </p:txBody>
      </p: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433215" y="1286512"/>
            <a:ext cx="8424589" cy="4785814"/>
          </a:xfrm>
        </p:spPr>
        <p:txBody>
          <a:bodyPr>
            <a:noAutofit/>
          </a:bodyPr>
          <a:lstStyle/>
          <a:p>
            <a:pPr marL="342900" indent="-342900"/>
            <a:r>
              <a:rPr lang="en-US" sz="2800" dirty="0">
                <a:latin typeface="Arial"/>
                <a:cs typeface="Arial"/>
              </a:rPr>
              <a:t>In general, when a claim term invokes §112(f), the claim term includes additional details from the specification – the corresponding structure, material, or acts (SMA).</a:t>
            </a:r>
            <a:endParaRPr lang="en-US" sz="2800" dirty="0"/>
          </a:p>
          <a:p>
            <a:pPr marL="342900" indent="-342900"/>
            <a:r>
              <a:rPr lang="en-US" sz="2800" dirty="0">
                <a:latin typeface="Arial"/>
                <a:cs typeface="Arial"/>
              </a:rPr>
              <a:t>Use §112(f) to improve the strength of:</a:t>
            </a:r>
            <a:endParaRPr lang="en-US" sz="2800" dirty="0"/>
          </a:p>
          <a:p>
            <a:pPr marL="800100" lvl="1" indent="-342900"/>
            <a:r>
              <a:rPr lang="en-US" sz="2800" dirty="0">
                <a:latin typeface="Arial"/>
                <a:cs typeface="Arial"/>
              </a:rPr>
              <a:t>distinctions versus prior art</a:t>
            </a:r>
            <a:endParaRPr lang="en-US" sz="2800" dirty="0"/>
          </a:p>
          <a:p>
            <a:pPr marL="800100" lvl="1" indent="-342900"/>
            <a:r>
              <a:rPr lang="en-US" sz="2800" dirty="0">
                <a:latin typeface="Arial"/>
                <a:cs typeface="Arial"/>
              </a:rPr>
              <a:t>§112 support or §101 support  </a:t>
            </a:r>
          </a:p>
          <a:p>
            <a:pPr marL="800100" lvl="1" indent="-342900"/>
            <a:r>
              <a:rPr lang="en-US" sz="2800" dirty="0">
                <a:latin typeface="Arial"/>
                <a:cs typeface="Arial"/>
              </a:rPr>
              <a:t>“survivability” of claim</a:t>
            </a:r>
            <a:endParaRPr lang="en-US" sz="2800" dirty="0"/>
          </a:p>
          <a:p>
            <a:pPr marL="342900" indent="-342900"/>
            <a:r>
              <a:rPr lang="en-US" sz="2800" dirty="0">
                <a:latin typeface="Arial"/>
                <a:cs typeface="Arial"/>
              </a:rPr>
              <a:t>But §112(f) invoking can:</a:t>
            </a:r>
            <a:endParaRPr lang="en-US" sz="2800" dirty="0"/>
          </a:p>
          <a:p>
            <a:pPr marL="800100" lvl="1" indent="-342900"/>
            <a:r>
              <a:rPr lang="en-US" sz="2800" dirty="0">
                <a:latin typeface="Arial"/>
                <a:cs typeface="Arial"/>
              </a:rPr>
              <a:t>complicate the infringement mapping</a:t>
            </a:r>
          </a:p>
          <a:p>
            <a:pPr marL="800100" lvl="1" indent="-342900"/>
            <a:r>
              <a:rPr lang="en-US" sz="2800" dirty="0">
                <a:latin typeface="Arial"/>
                <a:cs typeface="Arial"/>
              </a:rPr>
              <a:t>make infringement harder to detect</a:t>
            </a:r>
          </a:p>
        </p:txBody>
      </p:sp>
      <p:pic>
        <p:nvPicPr>
          <p:cNvPr id="8" name="Picture 7">
            <a:extLst>
              <a:ext uri="{FF2B5EF4-FFF2-40B4-BE49-F238E27FC236}">
                <a16:creationId xmlns:a16="http://schemas.microsoft.com/office/drawing/2014/main" id="{597D568E-0A21-6747-12C1-587C5865B219}"/>
              </a:ext>
            </a:extLst>
          </p:cNvPr>
          <p:cNvPicPr>
            <a:picLocks noChangeAspect="1"/>
          </p:cNvPicPr>
          <p:nvPr/>
        </p:nvPicPr>
        <p:blipFill>
          <a:blip r:embed="rId2"/>
          <a:stretch>
            <a:fillRect/>
          </a:stretch>
        </p:blipFill>
        <p:spPr>
          <a:xfrm>
            <a:off x="9321800" y="1286512"/>
            <a:ext cx="2914650" cy="2857500"/>
          </a:xfrm>
          <a:prstGeom prst="rect">
            <a:avLst/>
          </a:prstGeom>
        </p:spPr>
      </p:pic>
    </p:spTree>
    <p:extLst>
      <p:ext uri="{BB962C8B-B14F-4D97-AF65-F5344CB8AC3E}">
        <p14:creationId xmlns:p14="http://schemas.microsoft.com/office/powerpoint/2010/main" val="342676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398283" y="170554"/>
            <a:ext cx="4843762" cy="1401183"/>
          </a:xfrm>
        </p:spPr>
        <p:txBody>
          <a:bodyPr vert="horz" lIns="91440" tIns="45720" rIns="91440" bIns="45720" rtlCol="0" anchor="t">
            <a:normAutofit/>
          </a:bodyPr>
          <a:lstStyle/>
          <a:p>
            <a:pPr algn="l"/>
            <a:r>
              <a:rPr lang="en-US" sz="3200" dirty="0"/>
              <a:t>§112(f): Plead the (f)</a:t>
            </a:r>
            <a:r>
              <a:rPr lang="en-US" sz="3200" baseline="30000" dirty="0"/>
              <a:t>th</a:t>
            </a:r>
            <a:endParaRPr lang="en-US" sz="3200" dirty="0"/>
          </a:p>
        </p:txBody>
      </p:sp>
      <p:cxnSp>
        <p:nvCxnSpPr>
          <p:cNvPr id="11" name="Straight Connector 1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115410" y="871146"/>
            <a:ext cx="7150738" cy="5282965"/>
          </a:xfrm>
        </p:spPr>
        <p:txBody>
          <a:bodyPr vert="horz" lIns="91440" tIns="45720" rIns="91440" bIns="45720" rtlCol="0">
            <a:noAutofit/>
          </a:bodyPr>
          <a:lstStyle/>
          <a:p>
            <a:pPr marL="342900">
              <a:spcAft>
                <a:spcPts val="1200"/>
              </a:spcAft>
            </a:pPr>
            <a:r>
              <a:rPr lang="en-US" dirty="0"/>
              <a:t>So </a:t>
            </a:r>
            <a:r>
              <a:rPr lang="en-US" b="1" i="1" dirty="0"/>
              <a:t>many </a:t>
            </a:r>
            <a:r>
              <a:rPr lang="en-US" dirty="0"/>
              <a:t>questions.</a:t>
            </a:r>
          </a:p>
          <a:p>
            <a:pPr marL="800100" lvl="1">
              <a:spcAft>
                <a:spcPts val="1200"/>
              </a:spcAft>
            </a:pPr>
            <a:r>
              <a:rPr lang="en-US" sz="2400" dirty="0"/>
              <a:t>Is §112(f) invoked? </a:t>
            </a:r>
          </a:p>
          <a:p>
            <a:pPr marL="800100" lvl="1">
              <a:spcAft>
                <a:spcPts val="1200"/>
              </a:spcAft>
            </a:pPr>
            <a:r>
              <a:rPr lang="en-US" sz="2400" dirty="0"/>
              <a:t>What is the recited function? </a:t>
            </a:r>
          </a:p>
          <a:p>
            <a:pPr marL="800100" lvl="1">
              <a:spcAft>
                <a:spcPts val="1200"/>
              </a:spcAft>
            </a:pPr>
            <a:r>
              <a:rPr lang="en-US" sz="2400" dirty="0"/>
              <a:t>What is the corresponding SMA for the recited function? </a:t>
            </a:r>
          </a:p>
          <a:p>
            <a:pPr marL="800100" lvl="1">
              <a:spcAft>
                <a:spcPts val="1200"/>
              </a:spcAft>
            </a:pPr>
            <a:r>
              <a:rPr lang="en-US" sz="2400" dirty="0"/>
              <a:t>Is there clear linkage between the recited function and corresponding SMA? </a:t>
            </a:r>
          </a:p>
          <a:p>
            <a:pPr marL="800100" lvl="1">
              <a:spcAft>
                <a:spcPts val="1200"/>
              </a:spcAft>
            </a:pPr>
            <a:r>
              <a:rPr lang="en-US" sz="2400" dirty="0"/>
              <a:t>What are the structural equivalents? </a:t>
            </a:r>
          </a:p>
          <a:p>
            <a:pPr marL="342900">
              <a:spcAft>
                <a:spcPts val="1200"/>
              </a:spcAft>
            </a:pPr>
            <a:r>
              <a:rPr lang="en-US" dirty="0"/>
              <a:t>Many questions about claim scope.</a:t>
            </a:r>
          </a:p>
        </p:txBody>
      </p:sp>
      <p:pic>
        <p:nvPicPr>
          <p:cNvPr id="6" name="Picture 5">
            <a:extLst>
              <a:ext uri="{FF2B5EF4-FFF2-40B4-BE49-F238E27FC236}">
                <a16:creationId xmlns:a16="http://schemas.microsoft.com/office/drawing/2014/main" id="{29A8F595-F9BE-E740-35A7-018E6B81EFE3}"/>
              </a:ext>
            </a:extLst>
          </p:cNvPr>
          <p:cNvPicPr>
            <a:picLocks noChangeAspect="1"/>
          </p:cNvPicPr>
          <p:nvPr/>
        </p:nvPicPr>
        <p:blipFill rotWithShape="1">
          <a:blip r:embed="rId2"/>
          <a:srcRect l="750"/>
          <a:stretch/>
        </p:blipFill>
        <p:spPr>
          <a:xfrm>
            <a:off x="7266148"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117287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79899" y="1079978"/>
            <a:ext cx="8628734" cy="1089529"/>
          </a:xfrm>
          <a:prstGeom prst="rect">
            <a:avLst/>
          </a:prstGeom>
          <a:noFill/>
        </p:spPr>
        <p:txBody>
          <a:bodyPr wrap="square" lIns="91440" tIns="45720" rIns="91440" bIns="45720" anchor="t">
            <a:spAutoFit/>
          </a:bodyPr>
          <a:lstStyle/>
          <a:p>
            <a:pPr marL="342900" indent="-342900">
              <a:lnSpc>
                <a:spcPct val="90000"/>
              </a:lnSpc>
              <a:spcBef>
                <a:spcPts val="1000"/>
              </a:spcBef>
              <a:buFont typeface="Arial"/>
              <a:buChar char="•"/>
              <a:defRPr/>
            </a:pPr>
            <a:r>
              <a:rPr lang="en-US" sz="2400" dirty="0">
                <a:solidFill>
                  <a:prstClr val="black"/>
                </a:solidFill>
                <a:latin typeface="Arial"/>
                <a:ea typeface="Calibri"/>
                <a:cs typeface="Arial"/>
              </a:rPr>
              <a:t>Does a clear claim with compelling distinctions from the prior art and explicit support have high value?  Maybe.  Maybe not.</a:t>
            </a:r>
            <a:endParaRPr lang="en-US" sz="2400" dirty="0">
              <a:solidFill>
                <a:prstClr val="black"/>
              </a:solidFill>
              <a:ea typeface="Calibri"/>
              <a:cs typeface="Calibri"/>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7352835" cy="966930"/>
          </a:xfrm>
        </p:spPr>
        <p:txBody>
          <a:bodyPr>
            <a:normAutofit/>
          </a:bodyPr>
          <a:lstStyle/>
          <a:p>
            <a:r>
              <a:rPr lang="en-US" dirty="0">
                <a:latin typeface="Arial"/>
                <a:cs typeface="Arial"/>
              </a:rPr>
              <a:t>(Over)reactions</a:t>
            </a:r>
            <a:endParaRPr lang="en-US" dirty="0"/>
          </a:p>
        </p:txBody>
      </p:sp>
      <p:graphicFrame>
        <p:nvGraphicFramePr>
          <p:cNvPr id="4" name="Table 3">
            <a:extLst>
              <a:ext uri="{FF2B5EF4-FFF2-40B4-BE49-F238E27FC236}">
                <a16:creationId xmlns:a16="http://schemas.microsoft.com/office/drawing/2014/main" id="{F5AB7C7B-71D7-26DE-A31B-B97821EE109B}"/>
              </a:ext>
            </a:extLst>
          </p:cNvPr>
          <p:cNvGraphicFramePr>
            <a:graphicFrameLocks noGrp="1"/>
          </p:cNvGraphicFramePr>
          <p:nvPr>
            <p:extLst>
              <p:ext uri="{D42A27DB-BD31-4B8C-83A1-F6EECF244321}">
                <p14:modId xmlns:p14="http://schemas.microsoft.com/office/powerpoint/2010/main" val="127855735"/>
              </p:ext>
            </p:extLst>
          </p:nvPr>
        </p:nvGraphicFramePr>
        <p:xfrm>
          <a:off x="4071873" y="2386290"/>
          <a:ext cx="4787900" cy="2773680"/>
        </p:xfrm>
        <a:graphic>
          <a:graphicData uri="http://schemas.openxmlformats.org/drawingml/2006/table">
            <a:tbl>
              <a:tblPr firstRow="1" bandRow="1">
                <a:tableStyleId>{5C22544A-7EE6-4342-B048-85BDC9FD1C3A}</a:tableStyleId>
              </a:tblPr>
              <a:tblGrid>
                <a:gridCol w="3492500">
                  <a:extLst>
                    <a:ext uri="{9D8B030D-6E8A-4147-A177-3AD203B41FA5}">
                      <a16:colId xmlns:a16="http://schemas.microsoft.com/office/drawing/2014/main" val="1995698608"/>
                    </a:ext>
                  </a:extLst>
                </a:gridCol>
                <a:gridCol w="1295400">
                  <a:extLst>
                    <a:ext uri="{9D8B030D-6E8A-4147-A177-3AD203B41FA5}">
                      <a16:colId xmlns:a16="http://schemas.microsoft.com/office/drawing/2014/main" val="1438737135"/>
                    </a:ext>
                  </a:extLst>
                </a:gridCol>
              </a:tblGrid>
              <a:tr h="370840">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Factor</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Score</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36359199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infringement mapping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tcPr>
                </a:tc>
                <a:extLst>
                  <a:ext uri="{0D108BD9-81ED-4DB2-BD59-A6C34878D82A}">
                    <a16:rowId xmlns:a16="http://schemas.microsoft.com/office/drawing/2014/main" val="1357791330"/>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distinctions from prior art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314384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§112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3035324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§101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9792201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difficulty of design around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833607725"/>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ease of detectability</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567881323"/>
                  </a:ext>
                </a:extLst>
              </a:tr>
            </a:tbl>
          </a:graphicData>
        </a:graphic>
      </p:graphicFrame>
      <p:sp>
        <p:nvSpPr>
          <p:cNvPr id="5" name="TextBox 4">
            <a:extLst>
              <a:ext uri="{FF2B5EF4-FFF2-40B4-BE49-F238E27FC236}">
                <a16:creationId xmlns:a16="http://schemas.microsoft.com/office/drawing/2014/main" id="{D8A03441-B840-A2EE-ACD0-6B6A1D6CC6BA}"/>
              </a:ext>
            </a:extLst>
          </p:cNvPr>
          <p:cNvSpPr txBox="1"/>
          <p:nvPr/>
        </p:nvSpPr>
        <p:spPr>
          <a:xfrm>
            <a:off x="79898" y="2385896"/>
            <a:ext cx="3946240" cy="2886944"/>
          </a:xfrm>
          <a:prstGeom prst="rect">
            <a:avLst/>
          </a:prstGeom>
          <a:noFill/>
        </p:spPr>
        <p:txBody>
          <a:bodyPr wrap="square" lIns="91440" tIns="45720" rIns="91440" bIns="45720" anchor="t">
            <a:spAutoFit/>
          </a:bodyPr>
          <a:lstStyle/>
          <a:p>
            <a:pPr marL="342900" indent="-342900">
              <a:spcAft>
                <a:spcPts val="1200"/>
              </a:spcAft>
              <a:buFont typeface="Arial"/>
              <a:buChar char="•"/>
              <a:defRPr/>
            </a:pPr>
            <a:r>
              <a:rPr lang="en-US" sz="2000" dirty="0">
                <a:solidFill>
                  <a:prstClr val="black"/>
                </a:solidFill>
                <a:latin typeface="Arial"/>
                <a:ea typeface="Calibri"/>
                <a:cs typeface="Arial"/>
              </a:rPr>
              <a:t>As prosecutors, we tend to react to the latest scary §112(a) case, §112(b) case, or §101 case.</a:t>
            </a:r>
            <a:endParaRPr lang="en-US" sz="2000" dirty="0">
              <a:solidFill>
                <a:prstClr val="black"/>
              </a:solidFill>
              <a:ea typeface="Calibri"/>
              <a:cs typeface="Calibri"/>
            </a:endParaRPr>
          </a:p>
          <a:p>
            <a:pPr marL="342900" indent="-342900">
              <a:spcAft>
                <a:spcPts val="1200"/>
              </a:spcAft>
              <a:buFont typeface="Arial"/>
              <a:buChar char="•"/>
              <a:defRPr/>
            </a:pPr>
            <a:r>
              <a:rPr lang="en-US" sz="2000" dirty="0">
                <a:solidFill>
                  <a:prstClr val="black"/>
                </a:solidFill>
                <a:latin typeface="Arial"/>
                <a:ea typeface="Calibri"/>
                <a:cs typeface="Arial"/>
              </a:rPr>
              <a:t>But not to patents lapsing because infringement is unlikely or not detectable.</a:t>
            </a:r>
            <a:endParaRPr lang="en-US" sz="2000" dirty="0">
              <a:solidFill>
                <a:prstClr val="black"/>
              </a:solidFill>
              <a:ea typeface="Calibri"/>
              <a:cs typeface="Calibri"/>
            </a:endParaRPr>
          </a:p>
          <a:p>
            <a:pPr marL="342900" indent="-342900">
              <a:lnSpc>
                <a:spcPct val="90000"/>
              </a:lnSpc>
              <a:buFont typeface="Arial"/>
              <a:buChar char="•"/>
              <a:defRPr/>
            </a:pPr>
            <a:endParaRPr lang="en-US" sz="2400" dirty="0">
              <a:solidFill>
                <a:prstClr val="black"/>
              </a:solidFill>
              <a:latin typeface="Arial"/>
              <a:ea typeface="Calibri"/>
              <a:cs typeface="Arial"/>
            </a:endParaRPr>
          </a:p>
        </p:txBody>
      </p:sp>
      <p:sp>
        <p:nvSpPr>
          <p:cNvPr id="6" name="TextBox 5">
            <a:extLst>
              <a:ext uri="{FF2B5EF4-FFF2-40B4-BE49-F238E27FC236}">
                <a16:creationId xmlns:a16="http://schemas.microsoft.com/office/drawing/2014/main" id="{0305C0A0-B43D-6BB1-1B1F-B5CEDEBBDBE5}"/>
              </a:ext>
            </a:extLst>
          </p:cNvPr>
          <p:cNvSpPr txBox="1"/>
          <p:nvPr/>
        </p:nvSpPr>
        <p:spPr>
          <a:xfrm>
            <a:off x="79897" y="5602529"/>
            <a:ext cx="8149844" cy="424732"/>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400" dirty="0">
                <a:solidFill>
                  <a:prstClr val="black"/>
                </a:solidFill>
                <a:latin typeface="Arial"/>
                <a:ea typeface="Calibri"/>
                <a:cs typeface="Arial"/>
              </a:rPr>
              <a:t>Overall score: ? × 1.0 × 1.0 × 1.0 × 1.0 × 1.0 = </a:t>
            </a:r>
            <a:r>
              <a:rPr lang="en-US" sz="2400" b="1" dirty="0">
                <a:solidFill>
                  <a:prstClr val="black"/>
                </a:solidFill>
                <a:latin typeface="Arial"/>
                <a:ea typeface="Calibri"/>
                <a:cs typeface="Arial"/>
              </a:rPr>
              <a:t>?</a:t>
            </a:r>
          </a:p>
        </p:txBody>
      </p:sp>
      <p:pic>
        <p:nvPicPr>
          <p:cNvPr id="9" name="Picture 8" descr="A cartoon ghost with red eyes and a black background&#10;&#10;Description automatically generated">
            <a:extLst>
              <a:ext uri="{FF2B5EF4-FFF2-40B4-BE49-F238E27FC236}">
                <a16:creationId xmlns:a16="http://schemas.microsoft.com/office/drawing/2014/main" id="{80B34CB8-D70C-B840-516C-6F23B9E1D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8200" y="3493349"/>
            <a:ext cx="3003902" cy="3210120"/>
          </a:xfrm>
          <a:prstGeom prst="rect">
            <a:avLst/>
          </a:prstGeom>
        </p:spPr>
      </p:pic>
    </p:spTree>
    <p:extLst>
      <p:ext uri="{BB962C8B-B14F-4D97-AF65-F5344CB8AC3E}">
        <p14:creationId xmlns:p14="http://schemas.microsoft.com/office/powerpoint/2010/main" val="903533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3215" y="119361"/>
            <a:ext cx="11315956" cy="966930"/>
          </a:xfrm>
        </p:spPr>
        <p:txBody>
          <a:bodyPr>
            <a:normAutofit/>
          </a:bodyPr>
          <a:lstStyle/>
          <a:p>
            <a:pPr algn="l"/>
            <a:r>
              <a:rPr lang="en-US" dirty="0">
                <a:latin typeface="Arial"/>
                <a:cs typeface="Arial"/>
              </a:rPr>
              <a:t>§112(f): You Have the Right To Remain Silent</a:t>
            </a:r>
            <a:endParaRPr lang="en-US" dirty="0"/>
          </a:p>
        </p:txBody>
      </p: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433053" y="1086292"/>
            <a:ext cx="8864204" cy="4900436"/>
          </a:xfrm>
        </p:spPr>
        <p:txBody>
          <a:bodyPr>
            <a:noAutofit/>
          </a:bodyPr>
          <a:lstStyle/>
          <a:p>
            <a:pPr marL="342900" indent="-342900"/>
            <a:r>
              <a:rPr lang="en-US" dirty="0">
                <a:latin typeface="Arial"/>
                <a:cs typeface="Arial"/>
              </a:rPr>
              <a:t>Lean in / remove uncertainty about invocation of §112(f)?</a:t>
            </a:r>
            <a:endParaRPr lang="en-US" dirty="0"/>
          </a:p>
          <a:p>
            <a:pPr marL="800100" lvl="1" indent="-342900"/>
            <a:r>
              <a:rPr lang="en-US" dirty="0">
                <a:latin typeface="Arial"/>
                <a:cs typeface="Arial"/>
              </a:rPr>
              <a:t>Use classic formulation (means for ___, step for ___).</a:t>
            </a:r>
          </a:p>
          <a:p>
            <a:pPr marL="800100" lvl="1" indent="-342900"/>
            <a:r>
              <a:rPr lang="en-US" dirty="0">
                <a:latin typeface="Arial"/>
                <a:cs typeface="Arial"/>
              </a:rPr>
              <a:t>Provide clear linkage in the specification or file history. </a:t>
            </a:r>
          </a:p>
          <a:p>
            <a:pPr marL="800100" lvl="1" indent="-342900"/>
            <a:r>
              <a:rPr lang="en-US" dirty="0">
                <a:latin typeface="Arial"/>
                <a:cs typeface="Arial"/>
              </a:rPr>
              <a:t>Selectively “bail out” later on by adding SMA sufficient to perform recited function directly in claim? </a:t>
            </a:r>
          </a:p>
          <a:p>
            <a:pPr marL="342900" indent="-342900"/>
            <a:r>
              <a:rPr lang="en-US" dirty="0">
                <a:latin typeface="Arial"/>
                <a:cs typeface="Arial"/>
              </a:rPr>
              <a:t>Preserve the option to invoke §112(f) during litigation?</a:t>
            </a:r>
          </a:p>
          <a:p>
            <a:pPr marL="800100" lvl="1" indent="-342900"/>
            <a:r>
              <a:rPr lang="en-US" dirty="0">
                <a:latin typeface="Arial"/>
                <a:cs typeface="Arial"/>
              </a:rPr>
              <a:t>Use a nonce word (unit, component, module, logic, ___-er). </a:t>
            </a:r>
          </a:p>
          <a:p>
            <a:pPr marL="800100" lvl="1" indent="-342900"/>
            <a:r>
              <a:rPr lang="en-US" dirty="0">
                <a:latin typeface="Arial"/>
                <a:cs typeface="Arial"/>
              </a:rPr>
              <a:t>Include some SMA to perform recited function in claim.  Sufficient? </a:t>
            </a:r>
          </a:p>
          <a:p>
            <a:pPr marL="342900" indent="-342900"/>
            <a:r>
              <a:rPr lang="en-US" dirty="0">
                <a:latin typeface="Arial"/>
                <a:cs typeface="Arial"/>
              </a:rPr>
              <a:t>Try to avoid invocation of §112(f)?</a:t>
            </a:r>
          </a:p>
          <a:p>
            <a:pPr marL="800100" lvl="1" indent="-342900"/>
            <a:r>
              <a:rPr lang="en-US" dirty="0">
                <a:latin typeface="Arial"/>
                <a:cs typeface="Arial"/>
              </a:rPr>
              <a:t>Use term that has a definite meaning to a POSITA as the name of a structure or step. </a:t>
            </a:r>
            <a:endParaRPr lang="en-US" dirty="0"/>
          </a:p>
          <a:p>
            <a:pPr marL="800100" lvl="1" indent="-342900"/>
            <a:r>
              <a:rPr lang="en-US" dirty="0">
                <a:latin typeface="Arial"/>
                <a:cs typeface="Arial"/>
              </a:rPr>
              <a:t>Include more SMA to perform recited function in claim.</a:t>
            </a:r>
            <a:endParaRPr lang="en-US" dirty="0"/>
          </a:p>
          <a:p>
            <a:pPr marL="0" indent="0">
              <a:buNone/>
            </a:pPr>
            <a:endParaRPr lang="en-US" sz="2300" dirty="0"/>
          </a:p>
        </p:txBody>
      </p:sp>
      <p:pic>
        <p:nvPicPr>
          <p:cNvPr id="8" name="Picture 7">
            <a:extLst>
              <a:ext uri="{FF2B5EF4-FFF2-40B4-BE49-F238E27FC236}">
                <a16:creationId xmlns:a16="http://schemas.microsoft.com/office/drawing/2014/main" id="{404188B6-C691-11A9-4345-97B8EFFC2EE2}"/>
              </a:ext>
            </a:extLst>
          </p:cNvPr>
          <p:cNvPicPr>
            <a:picLocks noChangeAspect="1"/>
          </p:cNvPicPr>
          <p:nvPr/>
        </p:nvPicPr>
        <p:blipFill>
          <a:blip r:embed="rId2"/>
          <a:stretch>
            <a:fillRect/>
          </a:stretch>
        </p:blipFill>
        <p:spPr>
          <a:xfrm>
            <a:off x="8719952" y="1225117"/>
            <a:ext cx="3472048" cy="2421297"/>
          </a:xfrm>
          <a:prstGeom prst="rect">
            <a:avLst/>
          </a:prstGeom>
        </p:spPr>
      </p:pic>
    </p:spTree>
    <p:extLst>
      <p:ext uri="{BB962C8B-B14F-4D97-AF65-F5344CB8AC3E}">
        <p14:creationId xmlns:p14="http://schemas.microsoft.com/office/powerpoint/2010/main" val="2912654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A9C8B-0EE7-9425-1FEC-6949CFF92236}"/>
              </a:ext>
            </a:extLst>
          </p:cNvPr>
          <p:cNvSpPr txBox="1"/>
          <p:nvPr/>
        </p:nvSpPr>
        <p:spPr>
          <a:xfrm>
            <a:off x="0" y="874257"/>
            <a:ext cx="12105314" cy="7196842"/>
          </a:xfrm>
          <a:prstGeom prst="rect">
            <a:avLst/>
          </a:prstGeom>
          <a:noFill/>
        </p:spPr>
        <p:txBody>
          <a:bodyPr wrap="square">
            <a:spAutoFit/>
          </a:bodyPr>
          <a:lstStyle/>
          <a:p>
            <a:pPr marL="800100" lvl="1"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Consider two claims that have similar scope.</a:t>
            </a:r>
          </a:p>
          <a:p>
            <a:pPr marL="800100" lvl="1"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Why write a claim that may be hard to read?</a:t>
            </a:r>
          </a:p>
          <a:p>
            <a:pPr marL="1257300" lvl="2"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Pro:</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Psychological effect on the examiner</a:t>
            </a:r>
          </a:p>
          <a:p>
            <a:pPr marL="2171700" lvl="4"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May look more impressive, narrow – examiner less inclined apply knee-jerk rejections (§ 101 or art) based on perceived breadth.</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 May make it harder for the examiner to apply “sloppy” rejections.</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Examiner “fatigue.”</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May preserve breadth and reduce estoppel.  </a:t>
            </a:r>
          </a:p>
          <a:p>
            <a:pPr marL="1257300" lvl="2"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Con:</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 112 issues, such as antecedent basis.</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Explaining the claim to a judge or jury (or client).</a:t>
            </a:r>
          </a:p>
          <a:p>
            <a:pPr marL="800100" lvl="1"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How to increase verbosity.</a:t>
            </a:r>
          </a:p>
          <a:p>
            <a:pPr marL="1257300" lvl="2"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Unpack “plurality,” unpack terms - definitions.</a:t>
            </a:r>
          </a:p>
          <a:p>
            <a:pPr marL="1257300" lvl="2"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Pedantic use of antecedent basis.</a:t>
            </a:r>
          </a:p>
          <a:p>
            <a:pPr marL="1257300" lvl="2"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Negative claim limitations. </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“Narrow” == “Broad”</a:t>
            </a:r>
          </a:p>
          <a:p>
            <a:pPr marL="1714500" lvl="3" indent="-342900">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Heightened support requirement?</a:t>
            </a:r>
          </a:p>
          <a:p>
            <a:pPr marL="1257300" lvl="2" indent="-342900">
              <a:lnSpc>
                <a:spcPct val="150000"/>
              </a:lnSpc>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31B980E3-7498-3C91-AC66-BDBE61AA3495}"/>
              </a:ext>
            </a:extLst>
          </p:cNvPr>
          <p:cNvSpPr txBox="1"/>
          <p:nvPr/>
        </p:nvSpPr>
        <p:spPr>
          <a:xfrm>
            <a:off x="0" y="0"/>
            <a:ext cx="8657438" cy="739754"/>
          </a:xfrm>
          <a:prstGeom prst="rect">
            <a:avLst/>
          </a:prstGeom>
          <a:noFill/>
        </p:spPr>
        <p:txBody>
          <a:bodyPr wrap="square">
            <a:spAutoFit/>
          </a:bodyPr>
          <a:lstStyle/>
          <a:p>
            <a:pPr marL="0" marR="0" indent="457200">
              <a:lnSpc>
                <a:spcPct val="150000"/>
              </a:lnSpc>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Concise Claim Versus Verbose Claim</a:t>
            </a:r>
          </a:p>
        </p:txBody>
      </p:sp>
      <p:pic>
        <p:nvPicPr>
          <p:cNvPr id="3" name="Picture 2">
            <a:extLst>
              <a:ext uri="{FF2B5EF4-FFF2-40B4-BE49-F238E27FC236}">
                <a16:creationId xmlns:a16="http://schemas.microsoft.com/office/drawing/2014/main" id="{15F97646-5F2A-C1DD-AB00-6C901626D105}"/>
              </a:ext>
            </a:extLst>
          </p:cNvPr>
          <p:cNvPicPr>
            <a:picLocks noChangeAspect="1"/>
          </p:cNvPicPr>
          <p:nvPr/>
        </p:nvPicPr>
        <p:blipFill>
          <a:blip r:embed="rId2"/>
          <a:stretch>
            <a:fillRect/>
          </a:stretch>
        </p:blipFill>
        <p:spPr>
          <a:xfrm>
            <a:off x="7677743" y="1"/>
            <a:ext cx="4514257" cy="2197916"/>
          </a:xfrm>
          <a:prstGeom prst="rect">
            <a:avLst/>
          </a:prstGeom>
        </p:spPr>
      </p:pic>
    </p:spTree>
    <p:extLst>
      <p:ext uri="{BB962C8B-B14F-4D97-AF65-F5344CB8AC3E}">
        <p14:creationId xmlns:p14="http://schemas.microsoft.com/office/powerpoint/2010/main" val="499703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4EA11-4A3E-6EBE-F558-0A704E8424AE}"/>
              </a:ext>
            </a:extLst>
          </p:cNvPr>
          <p:cNvSpPr txBox="1"/>
          <p:nvPr/>
        </p:nvSpPr>
        <p:spPr>
          <a:xfrm>
            <a:off x="361024" y="1033596"/>
            <a:ext cx="10271464" cy="4818691"/>
          </a:xfrm>
          <a:prstGeom prst="rect">
            <a:avLst/>
          </a:prstGeom>
          <a:noFill/>
        </p:spPr>
        <p:txBody>
          <a:bodyPr wrap="square">
            <a:spAutoFit/>
          </a:bodyPr>
          <a:lstStyle/>
          <a:p>
            <a:pPr marL="0" marR="0" indent="0">
              <a:lnSpc>
                <a:spcPct val="200000"/>
              </a:lnSpc>
              <a:spcBef>
                <a:spcPts val="0"/>
              </a:spcBef>
              <a:spcAft>
                <a:spcPts val="0"/>
              </a:spcAft>
              <a:buNone/>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shopping method, comprising:</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marR="0" indent="0">
              <a:lnSpc>
                <a:spcPct val="200000"/>
              </a:lnSpc>
              <a:spcBef>
                <a:spcPts val="0"/>
              </a:spcBef>
              <a:spcAft>
                <a:spcPts val="800"/>
              </a:spcAft>
              <a:buNone/>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approaching a plurality of vendors at a market;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marR="0" indent="0">
              <a:lnSpc>
                <a:spcPct val="200000"/>
              </a:lnSpc>
              <a:spcBef>
                <a:spcPts val="0"/>
              </a:spcBef>
              <a:spcAft>
                <a:spcPts val="800"/>
              </a:spcAft>
              <a:buNone/>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for each vendor of the plurality of vendors:</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marR="0" indent="0">
              <a:lnSpc>
                <a:spcPct val="200000"/>
              </a:lnSpc>
              <a:spcBef>
                <a:spcPts val="0"/>
              </a:spcBef>
              <a:spcAft>
                <a:spcPts val="800"/>
              </a:spcAft>
              <a:buNone/>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determining a type of fruit the vendor sells from a list of fruits;</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marR="0" indent="0">
              <a:lnSpc>
                <a:spcPct val="200000"/>
              </a:lnSpc>
              <a:spcBef>
                <a:spcPts val="0"/>
              </a:spcBef>
              <a:spcAft>
                <a:spcPts val="800"/>
              </a:spcAft>
              <a:buNone/>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asking for the price of the type fruit based on the vendor’s pricing list;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marR="0" indent="0">
              <a:lnSpc>
                <a:spcPct val="200000"/>
              </a:lnSpc>
              <a:spcBef>
                <a:spcPts val="0"/>
              </a:spcBef>
              <a:spcAft>
                <a:spcPts val="800"/>
              </a:spcAft>
              <a:buNone/>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purchasing the type of fruit; and</a:t>
            </a:r>
          </a:p>
          <a:p>
            <a:pPr marL="457200" marR="0" indent="0">
              <a:lnSpc>
                <a:spcPct val="200000"/>
              </a:lnSpc>
              <a:spcBef>
                <a:spcPts val="0"/>
              </a:spcBef>
              <a:spcAft>
                <a:spcPts val="800"/>
              </a:spcAft>
              <a:buNone/>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receiving the type of fruit from the vendor.</a:t>
            </a:r>
            <a:endParaRPr lang="en-US" sz="2000" dirty="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2282054-AF26-604F-4AC5-76A1B011F276}"/>
              </a:ext>
            </a:extLst>
          </p:cNvPr>
          <p:cNvSpPr>
            <a:spLocks noGrp="1"/>
          </p:cNvSpPr>
          <p:nvPr>
            <p:ph type="title"/>
          </p:nvPr>
        </p:nvSpPr>
        <p:spPr>
          <a:xfrm>
            <a:off x="3000651" y="66666"/>
            <a:ext cx="4569395" cy="966930"/>
          </a:xfrm>
        </p:spPr>
        <p:txBody>
          <a:bodyPr/>
          <a:lstStyle/>
          <a:p>
            <a:r>
              <a:rPr lang="en-US" dirty="0">
                <a:solidFill>
                  <a:schemeClr val="tx1"/>
                </a:solidFill>
              </a:rPr>
              <a:t>Concise Claim</a:t>
            </a:r>
          </a:p>
        </p:txBody>
      </p:sp>
      <p:pic>
        <p:nvPicPr>
          <p:cNvPr id="3" name="Picture 2">
            <a:extLst>
              <a:ext uri="{FF2B5EF4-FFF2-40B4-BE49-F238E27FC236}">
                <a16:creationId xmlns:a16="http://schemas.microsoft.com/office/drawing/2014/main" id="{0D2948B8-37F4-7A93-10F9-29B107A6122D}"/>
              </a:ext>
            </a:extLst>
          </p:cNvPr>
          <p:cNvPicPr>
            <a:picLocks noChangeAspect="1"/>
          </p:cNvPicPr>
          <p:nvPr/>
        </p:nvPicPr>
        <p:blipFill>
          <a:blip r:embed="rId2"/>
          <a:stretch>
            <a:fillRect/>
          </a:stretch>
        </p:blipFill>
        <p:spPr>
          <a:xfrm>
            <a:off x="9146381" y="0"/>
            <a:ext cx="2972215" cy="3696216"/>
          </a:xfrm>
          <a:prstGeom prst="rect">
            <a:avLst/>
          </a:prstGeom>
        </p:spPr>
      </p:pic>
    </p:spTree>
    <p:extLst>
      <p:ext uri="{BB962C8B-B14F-4D97-AF65-F5344CB8AC3E}">
        <p14:creationId xmlns:p14="http://schemas.microsoft.com/office/powerpoint/2010/main" val="2861057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AF4A9FD0-22BA-3AF9-A7B1-348FF3224BB0}"/>
              </a:ext>
            </a:extLst>
          </p:cNvPr>
          <p:cNvSpPr txBox="1">
            <a:spLocks/>
          </p:cNvSpPr>
          <p:nvPr/>
        </p:nvSpPr>
        <p:spPr>
          <a:xfrm>
            <a:off x="0" y="0"/>
            <a:ext cx="7395099" cy="66049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700" dirty="0">
                <a:latin typeface="Arial" panose="020B0604020202020204" pitchFamily="34" charset="0"/>
                <a:cs typeface="Arial" panose="020B0604020202020204" pitchFamily="34" charset="0"/>
              </a:rPr>
              <a:t>A shopping method, comprising:</a:t>
            </a:r>
          </a:p>
          <a:p>
            <a:pPr indent="0">
              <a:spcBef>
                <a:spcPts val="0"/>
              </a:spcBef>
              <a:spcAft>
                <a:spcPts val="800"/>
              </a:spcAft>
              <a:buNone/>
            </a:pPr>
            <a:r>
              <a:rPr lang="en-US" sz="1700" dirty="0">
                <a:latin typeface="Arial" panose="020B0604020202020204" pitchFamily="34" charset="0"/>
                <a:cs typeface="Arial" panose="020B0604020202020204" pitchFamily="34" charset="0"/>
              </a:rPr>
              <a:t>approaching a </a:t>
            </a:r>
            <a:r>
              <a:rPr lang="en-US" sz="1700" dirty="0">
                <a:solidFill>
                  <a:srgbClr val="FF0000"/>
                </a:solidFill>
                <a:latin typeface="Arial" panose="020B0604020202020204" pitchFamily="34" charset="0"/>
                <a:cs typeface="Arial" panose="020B0604020202020204" pitchFamily="34" charset="0"/>
              </a:rPr>
              <a:t>first vendor</a:t>
            </a:r>
            <a:r>
              <a:rPr lang="en-US" sz="1700" dirty="0">
                <a:latin typeface="Arial" panose="020B0604020202020204" pitchFamily="34" charset="0"/>
                <a:cs typeface="Arial" panose="020B0604020202020204" pitchFamily="34" charset="0"/>
              </a:rPr>
              <a:t> at a market;</a:t>
            </a:r>
          </a:p>
          <a:p>
            <a:pPr indent="0">
              <a:spcBef>
                <a:spcPts val="0"/>
              </a:spcBef>
              <a:spcAft>
                <a:spcPts val="800"/>
              </a:spcAft>
              <a:buNone/>
            </a:pPr>
            <a:r>
              <a:rPr lang="en-US" sz="1700" dirty="0">
                <a:latin typeface="Arial" panose="020B0604020202020204" pitchFamily="34" charset="0"/>
                <a:cs typeface="Arial" panose="020B0604020202020204" pitchFamily="34" charset="0"/>
              </a:rPr>
              <a:t>determining from a first list of fruits for the first vendor that the first vendor sells a first fruit type;</a:t>
            </a:r>
          </a:p>
          <a:p>
            <a:pPr indent="0">
              <a:spcBef>
                <a:spcPts val="0"/>
              </a:spcBef>
              <a:spcAft>
                <a:spcPts val="800"/>
              </a:spcAft>
              <a:buNone/>
            </a:pPr>
            <a:r>
              <a:rPr lang="en-US" sz="1700" dirty="0">
                <a:latin typeface="Arial" panose="020B0604020202020204" pitchFamily="34" charset="0"/>
                <a:cs typeface="Arial" panose="020B0604020202020204" pitchFamily="34" charset="0"/>
              </a:rPr>
              <a:t>asking the first vendor the price of the first fruit type, </a:t>
            </a:r>
            <a:r>
              <a:rPr lang="en-US" sz="1700" dirty="0">
                <a:solidFill>
                  <a:schemeClr val="accent2">
                    <a:lumMod val="75000"/>
                  </a:schemeClr>
                </a:solidFill>
                <a:latin typeface="Arial" panose="020B0604020202020204" pitchFamily="34" charset="0"/>
                <a:cs typeface="Arial" panose="020B0604020202020204" pitchFamily="34" charset="0"/>
              </a:rPr>
              <a:t>the price of the first fruit type being based on a pricing list for the first vendor, the first pricing list comprising a first price for the first fruit type</a:t>
            </a:r>
            <a:r>
              <a:rPr lang="en-US" sz="1700" dirty="0">
                <a:latin typeface="Arial" panose="020B0604020202020204" pitchFamily="34" charset="0"/>
                <a:cs typeface="Arial" panose="020B0604020202020204" pitchFamily="34" charset="0"/>
              </a:rPr>
              <a:t>;</a:t>
            </a:r>
          </a:p>
          <a:p>
            <a:pPr indent="0">
              <a:spcBef>
                <a:spcPts val="0"/>
              </a:spcBef>
              <a:spcAft>
                <a:spcPts val="800"/>
              </a:spcAft>
              <a:buNone/>
            </a:pPr>
            <a:r>
              <a:rPr lang="en-US" sz="1700" dirty="0">
                <a:latin typeface="Arial" panose="020B0604020202020204" pitchFamily="34" charset="0"/>
                <a:cs typeface="Arial" panose="020B0604020202020204" pitchFamily="34" charset="0"/>
              </a:rPr>
              <a:t>purchasing one or more fruits of the first fruit type from the first vendor </a:t>
            </a:r>
            <a:r>
              <a:rPr lang="en-US" sz="1700" dirty="0">
                <a:solidFill>
                  <a:schemeClr val="accent2">
                    <a:lumMod val="75000"/>
                  </a:schemeClr>
                </a:solidFill>
                <a:latin typeface="Arial" panose="020B0604020202020204" pitchFamily="34" charset="0"/>
                <a:cs typeface="Arial" panose="020B0604020202020204" pitchFamily="34" charset="0"/>
              </a:rPr>
              <a:t>according to the price of the first fruit type in the first pricing list</a:t>
            </a:r>
            <a:r>
              <a:rPr lang="en-US" sz="1700" dirty="0">
                <a:latin typeface="Arial" panose="020B0604020202020204" pitchFamily="34" charset="0"/>
                <a:cs typeface="Arial" panose="020B0604020202020204" pitchFamily="34" charset="0"/>
              </a:rPr>
              <a:t>;</a:t>
            </a:r>
          </a:p>
          <a:p>
            <a:pPr indent="0">
              <a:spcBef>
                <a:spcPts val="0"/>
              </a:spcBef>
              <a:spcAft>
                <a:spcPts val="800"/>
              </a:spcAft>
              <a:buNone/>
            </a:pPr>
            <a:r>
              <a:rPr lang="en-US" sz="1700" dirty="0">
                <a:latin typeface="Arial" panose="020B0604020202020204" pitchFamily="34" charset="0"/>
                <a:cs typeface="Arial" panose="020B0604020202020204" pitchFamily="34" charset="0"/>
              </a:rPr>
              <a:t>receiving the one or more fruits of the first fruit type from the first vendor;</a:t>
            </a:r>
          </a:p>
          <a:p>
            <a:pPr indent="0">
              <a:spcBef>
                <a:spcPts val="0"/>
              </a:spcBef>
              <a:spcAft>
                <a:spcPts val="800"/>
              </a:spcAft>
              <a:buNone/>
            </a:pPr>
            <a:r>
              <a:rPr lang="en-US" sz="1700" dirty="0">
                <a:latin typeface="Arial" panose="020B0604020202020204" pitchFamily="34" charset="0"/>
                <a:cs typeface="Arial" panose="020B0604020202020204" pitchFamily="34" charset="0"/>
              </a:rPr>
              <a:t>approaching a </a:t>
            </a:r>
            <a:r>
              <a:rPr lang="en-US" sz="1700" dirty="0">
                <a:solidFill>
                  <a:srgbClr val="00B0F0"/>
                </a:solidFill>
                <a:latin typeface="Arial" panose="020B0604020202020204" pitchFamily="34" charset="0"/>
                <a:cs typeface="Arial" panose="020B0604020202020204" pitchFamily="34" charset="0"/>
              </a:rPr>
              <a:t>second vendor</a:t>
            </a:r>
            <a:r>
              <a:rPr lang="en-US" sz="1700" dirty="0">
                <a:latin typeface="Arial" panose="020B0604020202020204" pitchFamily="34" charset="0"/>
                <a:cs typeface="Arial" panose="020B0604020202020204" pitchFamily="34" charset="0"/>
              </a:rPr>
              <a:t> at the market, the </a:t>
            </a:r>
            <a:r>
              <a:rPr lang="en-US" sz="1700" dirty="0">
                <a:solidFill>
                  <a:schemeClr val="accent2">
                    <a:lumMod val="75000"/>
                  </a:schemeClr>
                </a:solidFill>
                <a:latin typeface="Arial" panose="020B0604020202020204" pitchFamily="34" charset="0"/>
                <a:cs typeface="Arial" panose="020B0604020202020204" pitchFamily="34" charset="0"/>
              </a:rPr>
              <a:t>second vendor being different than the first vendor</a:t>
            </a:r>
            <a:r>
              <a:rPr lang="en-US" sz="1700" dirty="0">
                <a:latin typeface="Arial" panose="020B0604020202020204" pitchFamily="34" charset="0"/>
                <a:cs typeface="Arial" panose="020B0604020202020204" pitchFamily="34" charset="0"/>
              </a:rPr>
              <a:t>;</a:t>
            </a:r>
          </a:p>
          <a:p>
            <a:pPr indent="0">
              <a:spcBef>
                <a:spcPts val="0"/>
              </a:spcBef>
              <a:spcAft>
                <a:spcPts val="800"/>
              </a:spcAft>
              <a:buNone/>
            </a:pPr>
            <a:r>
              <a:rPr lang="en-US" sz="1700" dirty="0">
                <a:latin typeface="Arial" panose="020B0604020202020204" pitchFamily="34" charset="0"/>
                <a:cs typeface="Arial" panose="020B0604020202020204" pitchFamily="34" charset="0"/>
              </a:rPr>
              <a:t>determining from a second list of fruits for the second vendor that the second vendor sells a second fruit type, </a:t>
            </a:r>
            <a:r>
              <a:rPr lang="en-US" sz="1700" dirty="0">
                <a:solidFill>
                  <a:schemeClr val="accent2">
                    <a:lumMod val="75000"/>
                  </a:schemeClr>
                </a:solidFill>
                <a:latin typeface="Arial" panose="020B0604020202020204" pitchFamily="34" charset="0"/>
                <a:cs typeface="Arial" panose="020B0604020202020204" pitchFamily="34" charset="0"/>
              </a:rPr>
              <a:t>wherein the second fruit type is the first fruit type or is a fruit type other than the first fruit type</a:t>
            </a:r>
            <a:r>
              <a:rPr lang="en-US" sz="1700" dirty="0">
                <a:latin typeface="Arial" panose="020B0604020202020204" pitchFamily="34" charset="0"/>
                <a:cs typeface="Arial" panose="020B0604020202020204" pitchFamily="34" charset="0"/>
              </a:rPr>
              <a:t>;</a:t>
            </a:r>
          </a:p>
          <a:p>
            <a:pPr indent="0">
              <a:spcBef>
                <a:spcPts val="0"/>
              </a:spcBef>
              <a:spcAft>
                <a:spcPts val="800"/>
              </a:spcAft>
              <a:buNone/>
            </a:pPr>
            <a:r>
              <a:rPr lang="en-US" sz="1700" dirty="0">
                <a:latin typeface="Arial" panose="020B0604020202020204" pitchFamily="34" charset="0"/>
                <a:cs typeface="Arial" panose="020B0604020202020204" pitchFamily="34" charset="0"/>
              </a:rPr>
              <a:t>asking the second for the price of the second fruit type, </a:t>
            </a:r>
            <a:r>
              <a:rPr lang="en-US" sz="1700" dirty="0">
                <a:solidFill>
                  <a:schemeClr val="accent2">
                    <a:lumMod val="75000"/>
                  </a:schemeClr>
                </a:solidFill>
                <a:latin typeface="Arial" panose="020B0604020202020204" pitchFamily="34" charset="0"/>
                <a:cs typeface="Arial" panose="020B0604020202020204" pitchFamily="34" charset="0"/>
              </a:rPr>
              <a:t>the price of the second fruit type being based a second pricing list comprising a price for the second fruit type, wherein, when the second fruit type is the first fruit type, the second price is the first price or is a price other than the first price</a:t>
            </a:r>
            <a:r>
              <a:rPr lang="en-US" sz="1700" dirty="0">
                <a:latin typeface="Arial" panose="020B0604020202020204" pitchFamily="34" charset="0"/>
                <a:cs typeface="Arial" panose="020B0604020202020204" pitchFamily="34" charset="0"/>
              </a:rPr>
              <a:t>;</a:t>
            </a:r>
          </a:p>
          <a:p>
            <a:pPr indent="0">
              <a:spcBef>
                <a:spcPts val="0"/>
              </a:spcBef>
              <a:spcAft>
                <a:spcPts val="800"/>
              </a:spcAft>
              <a:buNone/>
            </a:pPr>
            <a:r>
              <a:rPr lang="en-US" sz="1700" dirty="0">
                <a:latin typeface="Arial" panose="020B0604020202020204" pitchFamily="34" charset="0"/>
                <a:cs typeface="Arial" panose="020B0604020202020204" pitchFamily="34" charset="0"/>
              </a:rPr>
              <a:t>purchasing one or more fruits of the second fruit type from the second vendor; and</a:t>
            </a:r>
          </a:p>
          <a:p>
            <a:pPr indent="0">
              <a:spcBef>
                <a:spcPts val="0"/>
              </a:spcBef>
              <a:spcAft>
                <a:spcPts val="800"/>
              </a:spcAft>
              <a:buNone/>
            </a:pPr>
            <a:r>
              <a:rPr lang="en-US" sz="1700" dirty="0">
                <a:latin typeface="Arial" panose="020B0604020202020204" pitchFamily="34" charset="0"/>
                <a:cs typeface="Arial" panose="020B0604020202020204" pitchFamily="34" charset="0"/>
              </a:rPr>
              <a:t>receiving the one or more fruits of the second fruit type from the second vendor.</a:t>
            </a:r>
          </a:p>
          <a:p>
            <a:pPr marL="0" indent="0">
              <a:buNone/>
            </a:pPr>
            <a:endParaRPr lang="en-US" sz="1600" dirty="0">
              <a:latin typeface="Arial" panose="020B0604020202020204" pitchFamily="34" charset="0"/>
              <a:cs typeface="Arial" panose="020B0604020202020204" pitchFamily="34" charset="0"/>
            </a:endParaRPr>
          </a:p>
        </p:txBody>
      </p:sp>
      <p:pic>
        <p:nvPicPr>
          <p:cNvPr id="6" name="Picture 5" descr="A cat with its mouth open&#10;&#10;Description automatically generated">
            <a:extLst>
              <a:ext uri="{FF2B5EF4-FFF2-40B4-BE49-F238E27FC236}">
                <a16:creationId xmlns:a16="http://schemas.microsoft.com/office/drawing/2014/main" id="{818D4076-99BF-C88A-0F68-C1D7CDD5C307}"/>
              </a:ext>
            </a:extLst>
          </p:cNvPr>
          <p:cNvPicPr>
            <a:picLocks noChangeAspect="1"/>
          </p:cNvPicPr>
          <p:nvPr/>
        </p:nvPicPr>
        <p:blipFill rotWithShape="1">
          <a:blip r:embed="rId2"/>
          <a:srcRect t="8658" b="15145"/>
          <a:stretch/>
        </p:blipFill>
        <p:spPr>
          <a:xfrm>
            <a:off x="7395099" y="10"/>
            <a:ext cx="47969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26779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1959146" y="0"/>
            <a:ext cx="11315956" cy="966930"/>
          </a:xfrm>
        </p:spPr>
        <p:txBody>
          <a:bodyPr>
            <a:normAutofit/>
          </a:bodyPr>
          <a:lstStyle/>
          <a:p>
            <a:pPr algn="l"/>
            <a:r>
              <a:rPr lang="en-US" sz="3600" dirty="0">
                <a:latin typeface="Arial"/>
                <a:cs typeface="Arial"/>
              </a:rPr>
              <a:t>Claim Formats: Best Options for Client?</a:t>
            </a:r>
            <a:endParaRPr lang="en-US" sz="3600" dirty="0"/>
          </a:p>
        </p:txBody>
      </p:sp>
      <p:graphicFrame>
        <p:nvGraphicFramePr>
          <p:cNvPr id="3" name="Table 2">
            <a:extLst>
              <a:ext uri="{FF2B5EF4-FFF2-40B4-BE49-F238E27FC236}">
                <a16:creationId xmlns:a16="http://schemas.microsoft.com/office/drawing/2014/main" id="{3C774236-E9AD-DF50-E6E5-DB8E3528E2AF}"/>
              </a:ext>
            </a:extLst>
          </p:cNvPr>
          <p:cNvGraphicFramePr>
            <a:graphicFrameLocks noGrp="1"/>
          </p:cNvGraphicFramePr>
          <p:nvPr>
            <p:extLst>
              <p:ext uri="{D42A27DB-BD31-4B8C-83A1-F6EECF244321}">
                <p14:modId xmlns:p14="http://schemas.microsoft.com/office/powerpoint/2010/main" val="2860672507"/>
              </p:ext>
            </p:extLst>
          </p:nvPr>
        </p:nvGraphicFramePr>
        <p:xfrm>
          <a:off x="875071" y="920427"/>
          <a:ext cx="11014804" cy="5937573"/>
        </p:xfrm>
        <a:graphic>
          <a:graphicData uri="http://schemas.openxmlformats.org/drawingml/2006/table">
            <a:tbl>
              <a:tblPr firstRow="1" bandRow="1">
                <a:tableStyleId>{5C22544A-7EE6-4342-B048-85BDC9FD1C3A}</a:tableStyleId>
              </a:tblPr>
              <a:tblGrid>
                <a:gridCol w="2753701">
                  <a:extLst>
                    <a:ext uri="{9D8B030D-6E8A-4147-A177-3AD203B41FA5}">
                      <a16:colId xmlns:a16="http://schemas.microsoft.com/office/drawing/2014/main" val="3513444217"/>
                    </a:ext>
                  </a:extLst>
                </a:gridCol>
                <a:gridCol w="2753701">
                  <a:extLst>
                    <a:ext uri="{9D8B030D-6E8A-4147-A177-3AD203B41FA5}">
                      <a16:colId xmlns:a16="http://schemas.microsoft.com/office/drawing/2014/main" val="2515270254"/>
                    </a:ext>
                  </a:extLst>
                </a:gridCol>
                <a:gridCol w="2753701">
                  <a:extLst>
                    <a:ext uri="{9D8B030D-6E8A-4147-A177-3AD203B41FA5}">
                      <a16:colId xmlns:a16="http://schemas.microsoft.com/office/drawing/2014/main" val="289415267"/>
                    </a:ext>
                  </a:extLst>
                </a:gridCol>
                <a:gridCol w="2753701">
                  <a:extLst>
                    <a:ext uri="{9D8B030D-6E8A-4147-A177-3AD203B41FA5}">
                      <a16:colId xmlns:a16="http://schemas.microsoft.com/office/drawing/2014/main" val="578558221"/>
                    </a:ext>
                  </a:extLst>
                </a:gridCol>
              </a:tblGrid>
              <a:tr h="428444">
                <a:tc>
                  <a:txBody>
                    <a:bodyPr/>
                    <a:lstStyle/>
                    <a:p>
                      <a:pPr fontAlgn="t"/>
                      <a:endParaRPr lang="en-US" sz="2000"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2000" b="1" dirty="0">
                          <a:solidFill>
                            <a:schemeClr val="tx1"/>
                          </a:solidFill>
                          <a:effectLst/>
                          <a:latin typeface="Arial"/>
                        </a:rPr>
                        <a:t>Method</a:t>
                      </a:r>
                      <a:r>
                        <a:rPr lang="en-US" sz="2000" dirty="0">
                          <a:solidFill>
                            <a:schemeClr val="tx1"/>
                          </a:solidFill>
                          <a:effectLst/>
                          <a:latin typeface="Aria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2000" b="1" dirty="0">
                          <a:solidFill>
                            <a:schemeClr val="tx1"/>
                          </a:solidFill>
                          <a:effectLst/>
                          <a:latin typeface="Arial"/>
                        </a:rPr>
                        <a:t>Device / System</a:t>
                      </a:r>
                      <a:r>
                        <a:rPr lang="en-US" sz="2000" dirty="0">
                          <a:solidFill>
                            <a:schemeClr val="tx1"/>
                          </a:solidFill>
                          <a:effectLst/>
                          <a:latin typeface="Aria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2000" b="1" dirty="0">
                          <a:solidFill>
                            <a:schemeClr val="tx1"/>
                          </a:solidFill>
                          <a:effectLst/>
                          <a:latin typeface="Arial"/>
                        </a:rPr>
                        <a:t>Manufacture / CRM</a:t>
                      </a:r>
                      <a:r>
                        <a:rPr lang="en-US" sz="2000" dirty="0">
                          <a:solidFill>
                            <a:schemeClr val="tx1"/>
                          </a:solidFill>
                          <a:effectLst/>
                          <a:latin typeface="Aria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6789476"/>
                  </a:ext>
                </a:extLst>
              </a:tr>
              <a:tr h="825151">
                <a:tc>
                  <a:txBody>
                    <a:bodyPr/>
                    <a:lstStyle/>
                    <a:p>
                      <a:pPr rtl="0" fontAlgn="base"/>
                      <a:r>
                        <a:rPr lang="en-US" sz="2000" dirty="0">
                          <a:solidFill>
                            <a:schemeClr val="tx1"/>
                          </a:solidFill>
                          <a:effectLst/>
                          <a:latin typeface="Arial"/>
                        </a:rPr>
                        <a:t>which entity directly infringes?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tcPr>
                </a:tc>
                <a:tc>
                  <a:txBody>
                    <a:bodyPr/>
                    <a:lstStyle/>
                    <a:p>
                      <a:pPr rtl="0" fontAlgn="base"/>
                      <a:r>
                        <a:rPr lang="en-US" sz="2000" dirty="0">
                          <a:solidFill>
                            <a:schemeClr val="tx1"/>
                          </a:solidFill>
                          <a:effectLst/>
                          <a:latin typeface="Arial"/>
                        </a:rPr>
                        <a:t>competitor? end user? potential customer?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tcPr>
                </a:tc>
                <a:tc>
                  <a:txBody>
                    <a:bodyPr/>
                    <a:lstStyle/>
                    <a:p>
                      <a:pPr rtl="0" fontAlgn="base"/>
                      <a:r>
                        <a:rPr lang="en-US" sz="2000" dirty="0">
                          <a:solidFill>
                            <a:schemeClr val="tx1"/>
                          </a:solidFill>
                          <a:effectLst/>
                          <a:latin typeface="Arial"/>
                        </a:rPr>
                        <a:t>more likely to cover competitor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tcPr>
                </a:tc>
                <a:tc>
                  <a:txBody>
                    <a:bodyPr/>
                    <a:lstStyle/>
                    <a:p>
                      <a:pPr rtl="0" fontAlgn="base"/>
                      <a:r>
                        <a:rPr lang="en-US" sz="2000" dirty="0">
                          <a:solidFill>
                            <a:schemeClr val="tx1"/>
                          </a:solidFill>
                          <a:effectLst/>
                          <a:latin typeface="Arial"/>
                        </a:rPr>
                        <a:t>more likely to cover competitor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tcPr>
                </a:tc>
                <a:extLst>
                  <a:ext uri="{0D108BD9-81ED-4DB2-BD59-A6C34878D82A}">
                    <a16:rowId xmlns:a16="http://schemas.microsoft.com/office/drawing/2014/main" val="556846090"/>
                  </a:ext>
                </a:extLst>
              </a:tr>
              <a:tr h="618863">
                <a:tc>
                  <a:txBody>
                    <a:bodyPr/>
                    <a:lstStyle/>
                    <a:p>
                      <a:pPr rtl="0" fontAlgn="base"/>
                      <a:r>
                        <a:rPr lang="en-US" sz="2000" dirty="0">
                          <a:solidFill>
                            <a:schemeClr val="tx1"/>
                          </a:solidFill>
                          <a:effectLst/>
                          <a:latin typeface="Arial"/>
                        </a:rPr>
                        <a:t>what activities are 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tc>
                  <a:txBody>
                    <a:bodyPr/>
                    <a:lstStyle/>
                    <a:p>
                      <a:pPr rtl="0" fontAlgn="base"/>
                      <a:r>
                        <a:rPr lang="en-US" sz="2000" dirty="0">
                          <a:solidFill>
                            <a:schemeClr val="tx1"/>
                          </a:solidFill>
                          <a:effectLst/>
                          <a:latin typeface="Arial"/>
                        </a:rPr>
                        <a:t>use / perform method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tc>
                  <a:txBody>
                    <a:bodyPr/>
                    <a:lstStyle/>
                    <a:p>
                      <a:pPr rtl="0" fontAlgn="base"/>
                      <a:r>
                        <a:rPr lang="en-US" sz="2000" dirty="0">
                          <a:solidFill>
                            <a:schemeClr val="tx1"/>
                          </a:solidFill>
                          <a:effectLst/>
                          <a:latin typeface="Arial"/>
                        </a:rPr>
                        <a:t>make, use, sell, offer to sell, or import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tc>
                  <a:txBody>
                    <a:bodyPr/>
                    <a:lstStyle/>
                    <a:p>
                      <a:pPr rtl="0" fontAlgn="base"/>
                      <a:r>
                        <a:rPr lang="en-US" sz="2000" dirty="0">
                          <a:solidFill>
                            <a:schemeClr val="tx1"/>
                          </a:solidFill>
                          <a:effectLst/>
                          <a:latin typeface="Arial"/>
                        </a:rPr>
                        <a:t>make, use, sell, offer to sell, or import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476558398"/>
                  </a:ext>
                </a:extLst>
              </a:tr>
              <a:tr h="1991469">
                <a:tc>
                  <a:txBody>
                    <a:bodyPr/>
                    <a:lstStyle/>
                    <a:p>
                      <a:pPr rtl="0" fontAlgn="base"/>
                      <a:r>
                        <a:rPr lang="en-US" sz="2000" dirty="0">
                          <a:solidFill>
                            <a:schemeClr val="tx1"/>
                          </a:solidFill>
                          <a:effectLst/>
                          <a:latin typeface="Arial"/>
                        </a:rPr>
                        <a:t>how easy is it to detect infringing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rtl="0" fontAlgn="base"/>
                      <a:r>
                        <a:rPr lang="en-US" sz="2000" dirty="0">
                          <a:solidFill>
                            <a:schemeClr val="tx1"/>
                          </a:solidFill>
                          <a:effectLst/>
                          <a:latin typeface="Arial"/>
                        </a:rPr>
                        <a:t>infringing activity may be more difficult to detect (e.g., end user activity, manufacturing behind the scenes)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rtl="0" fontAlgn="base"/>
                      <a:r>
                        <a:rPr lang="en-US" sz="2000" dirty="0">
                          <a:solidFill>
                            <a:schemeClr val="tx1"/>
                          </a:solidFill>
                          <a:effectLst/>
                          <a:latin typeface="Arial"/>
                        </a:rPr>
                        <a:t>infringing activity may be easier to detect (“configured to,” “capable of” language)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rtl="0" fontAlgn="base"/>
                      <a:r>
                        <a:rPr lang="en-US" sz="2000" dirty="0">
                          <a:solidFill>
                            <a:schemeClr val="tx1"/>
                          </a:solidFill>
                          <a:effectLst/>
                          <a:latin typeface="Arial"/>
                        </a:rPr>
                        <a:t>infringing activity may be easier to detect (“configured to,” “capable of” language)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3409004524"/>
                  </a:ext>
                </a:extLst>
              </a:tr>
              <a:tr h="1991469">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dirty="0">
                          <a:solidFill>
                            <a:schemeClr val="tx1"/>
                          </a:solidFill>
                          <a:effectLst/>
                          <a:latin typeface="Arial"/>
                        </a:rPr>
                        <a:t>marking required?</a:t>
                      </a:r>
                    </a:p>
                    <a:p>
                      <a:pPr rtl="0" fontAlgn="base"/>
                      <a:endParaRPr lang="en-US" sz="2000"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b="0" i="0" u="none" strike="noStrike" noProof="0" dirty="0">
                          <a:solidFill>
                            <a:srgbClr val="000000"/>
                          </a:solidFill>
                          <a:effectLst/>
                          <a:latin typeface="Arial"/>
                        </a:rPr>
                        <a:t>not required if only method claims asserted</a:t>
                      </a:r>
                      <a:endParaRPr lang="en-US" sz="2000" dirty="0"/>
                    </a:p>
                    <a:p>
                      <a:pPr rtl="0" fontAlgn="base"/>
                      <a:endParaRPr lang="en-US" sz="2000"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b="0" i="0" u="none" strike="noStrike" noProof="0" dirty="0">
                          <a:solidFill>
                            <a:srgbClr val="000000"/>
                          </a:solidFill>
                          <a:effectLst/>
                          <a:latin typeface="Arial"/>
                        </a:rPr>
                        <a:t>§287 marking requirements apply </a:t>
                      </a:r>
                    </a:p>
                    <a:p>
                      <a:pPr rtl="0" fontAlgn="base"/>
                      <a:endParaRPr lang="en-US" sz="2000"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b="0" i="0" u="none" strike="noStrike" noProof="0" dirty="0">
                          <a:solidFill>
                            <a:srgbClr val="000000"/>
                          </a:solidFill>
                          <a:effectLst/>
                          <a:latin typeface="Arial"/>
                        </a:rPr>
                        <a:t>§287 marking requirements apply</a:t>
                      </a:r>
                      <a:endParaRPr lang="en-US" sz="2000" dirty="0"/>
                    </a:p>
                    <a:p>
                      <a:pPr rtl="0" fontAlgn="base"/>
                      <a:endParaRPr lang="en-US" sz="2000"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1538626345"/>
                  </a:ext>
                </a:extLst>
              </a:tr>
            </a:tbl>
          </a:graphicData>
        </a:graphic>
      </p:graphicFrame>
    </p:spTree>
    <p:extLst>
      <p:ext uri="{BB962C8B-B14F-4D97-AF65-F5344CB8AC3E}">
        <p14:creationId xmlns:p14="http://schemas.microsoft.com/office/powerpoint/2010/main" val="3398044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A314A6-131B-7B86-C532-1468CA2E881C}"/>
              </a:ext>
            </a:extLst>
          </p:cNvPr>
          <p:cNvSpPr>
            <a:spLocks noGrp="1"/>
          </p:cNvSpPr>
          <p:nvPr>
            <p:ph type="title"/>
          </p:nvPr>
        </p:nvSpPr>
        <p:spPr>
          <a:xfrm>
            <a:off x="433215" y="0"/>
            <a:ext cx="11315956" cy="966930"/>
          </a:xfrm>
        </p:spPr>
        <p:txBody>
          <a:bodyPr/>
          <a:lstStyle/>
          <a:p>
            <a:pPr algn="l"/>
            <a:r>
              <a:rPr lang="en-US" dirty="0">
                <a:latin typeface="Arial"/>
                <a:cs typeface="Arial"/>
              </a:rPr>
              <a:t>Dependent Claims</a:t>
            </a:r>
            <a:endParaRPr lang="en-US" dirty="0"/>
          </a:p>
        </p:txBody>
      </p:sp>
      <p:sp>
        <p:nvSpPr>
          <p:cNvPr id="5" name="Text Placeholder 2">
            <a:extLst>
              <a:ext uri="{FF2B5EF4-FFF2-40B4-BE49-F238E27FC236}">
                <a16:creationId xmlns:a16="http://schemas.microsoft.com/office/drawing/2014/main" id="{B438DEFC-5A20-6EED-CE28-AFE1EE76C849}"/>
              </a:ext>
            </a:extLst>
          </p:cNvPr>
          <p:cNvSpPr>
            <a:spLocks noGrp="1"/>
          </p:cNvSpPr>
          <p:nvPr>
            <p:ph type="body" sz="quarter" idx="10"/>
          </p:nvPr>
        </p:nvSpPr>
        <p:spPr>
          <a:xfrm>
            <a:off x="0" y="990633"/>
            <a:ext cx="11296742" cy="4900436"/>
          </a:xfrm>
        </p:spPr>
        <p:txBody>
          <a:bodyPr>
            <a:noAutofit/>
          </a:bodyPr>
          <a:lstStyle/>
          <a:p>
            <a:pPr marL="342900" indent="-342900"/>
            <a:r>
              <a:rPr lang="en-US" dirty="0"/>
              <a:t>Consider value</a:t>
            </a:r>
          </a:p>
          <a:p>
            <a:pPr marL="800100" lvl="1" indent="-342900"/>
            <a:r>
              <a:rPr lang="en-US" sz="2400" dirty="0"/>
              <a:t>Listing narrowing features that may not distinguish art?</a:t>
            </a:r>
          </a:p>
          <a:p>
            <a:pPr marL="800100" lvl="1" indent="-342900"/>
            <a:r>
              <a:rPr lang="en-US" sz="2400" dirty="0"/>
              <a:t>Including definitional information that is arguably in independent claims?</a:t>
            </a:r>
          </a:p>
          <a:p>
            <a:pPr marL="800100" lvl="1" indent="-342900"/>
            <a:r>
              <a:rPr lang="en-US" sz="2400" dirty="0"/>
              <a:t>Including features that might point out deficiencies in independent claim – definiteness, functionality, patent ineligible subject matter?</a:t>
            </a:r>
          </a:p>
          <a:p>
            <a:pPr marL="342900" indent="-342900"/>
            <a:r>
              <a:rPr lang="en-US" dirty="0"/>
              <a:t>Take a chance?</a:t>
            </a:r>
          </a:p>
          <a:p>
            <a:pPr marL="800100" lvl="1" indent="-342900"/>
            <a:r>
              <a:rPr lang="en-US" sz="2400" dirty="0"/>
              <a:t>Move between claim element and environment, limitation and context.</a:t>
            </a:r>
          </a:p>
          <a:p>
            <a:pPr marL="800100" lvl="1" indent="-342900"/>
            <a:r>
              <a:rPr lang="en-US" sz="2400" dirty="0"/>
              <a:t>Add explicit means plus function language.  </a:t>
            </a:r>
          </a:p>
          <a:p>
            <a:pPr marL="800100" lvl="1" indent="-342900"/>
            <a:r>
              <a:rPr lang="en-US" sz="2400" dirty="0"/>
              <a:t>Change nature of conditional language?</a:t>
            </a:r>
          </a:p>
          <a:p>
            <a:pPr marL="800100" lvl="1" indent="-342900"/>
            <a:r>
              <a:rPr lang="en-US" sz="2400" dirty="0"/>
              <a:t>Add clarifying/definitional information to hedge your “chances”?</a:t>
            </a:r>
          </a:p>
          <a:p>
            <a:pPr marL="1257300" lvl="2" indent="-342900"/>
            <a:r>
              <a:rPr lang="en-US" sz="2400" dirty="0"/>
              <a:t>But see above.  </a:t>
            </a:r>
          </a:p>
        </p:txBody>
      </p:sp>
      <p:pic>
        <p:nvPicPr>
          <p:cNvPr id="8" name="Picture 7">
            <a:extLst>
              <a:ext uri="{FF2B5EF4-FFF2-40B4-BE49-F238E27FC236}">
                <a16:creationId xmlns:a16="http://schemas.microsoft.com/office/drawing/2014/main" id="{0494BAF6-8F0D-36A1-4EC9-82DFF8225922}"/>
              </a:ext>
            </a:extLst>
          </p:cNvPr>
          <p:cNvPicPr>
            <a:picLocks noChangeAspect="1"/>
          </p:cNvPicPr>
          <p:nvPr/>
        </p:nvPicPr>
        <p:blipFill>
          <a:blip r:embed="rId2"/>
          <a:stretch>
            <a:fillRect/>
          </a:stretch>
        </p:blipFill>
        <p:spPr>
          <a:xfrm>
            <a:off x="9426840" y="4944861"/>
            <a:ext cx="2765160" cy="1915357"/>
          </a:xfrm>
          <a:prstGeom prst="rect">
            <a:avLst/>
          </a:prstGeom>
        </p:spPr>
      </p:pic>
    </p:spTree>
    <p:extLst>
      <p:ext uri="{BB962C8B-B14F-4D97-AF65-F5344CB8AC3E}">
        <p14:creationId xmlns:p14="http://schemas.microsoft.com/office/powerpoint/2010/main" val="566484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207F3-B4D6-64BC-2BC5-41C2BB52B57B}"/>
              </a:ext>
            </a:extLst>
          </p:cNvPr>
          <p:cNvPicPr>
            <a:picLocks noChangeAspect="1"/>
          </p:cNvPicPr>
          <p:nvPr/>
        </p:nvPicPr>
        <p:blipFill>
          <a:blip r:embed="rId2"/>
          <a:stretch>
            <a:fillRect/>
          </a:stretch>
        </p:blipFill>
        <p:spPr>
          <a:xfrm>
            <a:off x="8396077" y="946106"/>
            <a:ext cx="3795923" cy="3270594"/>
          </a:xfrm>
          <a:prstGeom prst="rect">
            <a:avLst/>
          </a:prstGeom>
        </p:spPr>
      </p:pic>
      <p:pic>
        <p:nvPicPr>
          <p:cNvPr id="5" name="Picture 4">
            <a:extLst>
              <a:ext uri="{FF2B5EF4-FFF2-40B4-BE49-F238E27FC236}">
                <a16:creationId xmlns:a16="http://schemas.microsoft.com/office/drawing/2014/main" id="{DA7F117D-822B-6735-E01F-CDA665858DF1}"/>
              </a:ext>
            </a:extLst>
          </p:cNvPr>
          <p:cNvPicPr>
            <a:picLocks noChangeAspect="1"/>
          </p:cNvPicPr>
          <p:nvPr/>
        </p:nvPicPr>
        <p:blipFill>
          <a:blip r:embed="rId3"/>
          <a:stretch>
            <a:fillRect/>
          </a:stretch>
        </p:blipFill>
        <p:spPr>
          <a:xfrm>
            <a:off x="0" y="635475"/>
            <a:ext cx="3600301" cy="3581225"/>
          </a:xfrm>
          <a:prstGeom prst="rect">
            <a:avLst/>
          </a:prstGeom>
        </p:spPr>
      </p:pic>
      <p:sp>
        <p:nvSpPr>
          <p:cNvPr id="6" name="TextBox 5">
            <a:extLst>
              <a:ext uri="{FF2B5EF4-FFF2-40B4-BE49-F238E27FC236}">
                <a16:creationId xmlns:a16="http://schemas.microsoft.com/office/drawing/2014/main" id="{2F8E4A2B-A665-AFCA-4177-7CE37456FA1A}"/>
              </a:ext>
            </a:extLst>
          </p:cNvPr>
          <p:cNvSpPr txBox="1"/>
          <p:nvPr/>
        </p:nvSpPr>
        <p:spPr>
          <a:xfrm>
            <a:off x="3915635" y="994299"/>
            <a:ext cx="3795923" cy="2585323"/>
          </a:xfrm>
          <a:prstGeom prst="rect">
            <a:avLst/>
          </a:prstGeom>
          <a:noFill/>
        </p:spPr>
        <p:txBody>
          <a:bodyPr wrap="square" rtlCol="0">
            <a:spAutoFit/>
          </a:bodyPr>
          <a:lstStyle/>
          <a:p>
            <a:pPr algn="ctr"/>
            <a:r>
              <a:rPr lang="en-US" sz="5400" dirty="0">
                <a:latin typeface="Baskerville Old Face" panose="02020602080505020303" pitchFamily="18" charset="0"/>
              </a:rPr>
              <a:t>Are You </a:t>
            </a:r>
          </a:p>
          <a:p>
            <a:pPr algn="ctr"/>
            <a:r>
              <a:rPr lang="en-US" sz="5400" dirty="0">
                <a:latin typeface="Baskerville Old Face" panose="02020602080505020303" pitchFamily="18" charset="0"/>
              </a:rPr>
              <a:t>Not Entertained?</a:t>
            </a:r>
          </a:p>
        </p:txBody>
      </p:sp>
    </p:spTree>
    <p:extLst>
      <p:ext uri="{BB962C8B-B14F-4D97-AF65-F5344CB8AC3E}">
        <p14:creationId xmlns:p14="http://schemas.microsoft.com/office/powerpoint/2010/main" val="124481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7352835" cy="966930"/>
          </a:xfrm>
        </p:spPr>
        <p:txBody>
          <a:bodyPr>
            <a:normAutofit/>
          </a:bodyPr>
          <a:lstStyle/>
          <a:p>
            <a:r>
              <a:rPr lang="en-US" dirty="0">
                <a:latin typeface="Arial"/>
                <a:cs typeface="Arial"/>
              </a:rPr>
              <a:t>But What If We Do This?</a:t>
            </a:r>
            <a:endParaRPr lang="en-US" dirty="0"/>
          </a:p>
        </p:txBody>
      </p:sp>
      <p:graphicFrame>
        <p:nvGraphicFramePr>
          <p:cNvPr id="4" name="Table 3">
            <a:extLst>
              <a:ext uri="{FF2B5EF4-FFF2-40B4-BE49-F238E27FC236}">
                <a16:creationId xmlns:a16="http://schemas.microsoft.com/office/drawing/2014/main" id="{F5AB7C7B-71D7-26DE-A31B-B97821EE109B}"/>
              </a:ext>
            </a:extLst>
          </p:cNvPr>
          <p:cNvGraphicFramePr>
            <a:graphicFrameLocks noGrp="1"/>
          </p:cNvGraphicFramePr>
          <p:nvPr>
            <p:extLst>
              <p:ext uri="{D42A27DB-BD31-4B8C-83A1-F6EECF244321}">
                <p14:modId xmlns:p14="http://schemas.microsoft.com/office/powerpoint/2010/main" val="3520665943"/>
              </p:ext>
            </p:extLst>
          </p:nvPr>
        </p:nvGraphicFramePr>
        <p:xfrm>
          <a:off x="4071873" y="2386290"/>
          <a:ext cx="4787900" cy="2773680"/>
        </p:xfrm>
        <a:graphic>
          <a:graphicData uri="http://schemas.openxmlformats.org/drawingml/2006/table">
            <a:tbl>
              <a:tblPr firstRow="1" bandRow="1">
                <a:tableStyleId>{5C22544A-7EE6-4342-B048-85BDC9FD1C3A}</a:tableStyleId>
              </a:tblPr>
              <a:tblGrid>
                <a:gridCol w="3492500">
                  <a:extLst>
                    <a:ext uri="{9D8B030D-6E8A-4147-A177-3AD203B41FA5}">
                      <a16:colId xmlns:a16="http://schemas.microsoft.com/office/drawing/2014/main" val="1995698608"/>
                    </a:ext>
                  </a:extLst>
                </a:gridCol>
                <a:gridCol w="1295400">
                  <a:extLst>
                    <a:ext uri="{9D8B030D-6E8A-4147-A177-3AD203B41FA5}">
                      <a16:colId xmlns:a16="http://schemas.microsoft.com/office/drawing/2014/main" val="1438737135"/>
                    </a:ext>
                  </a:extLst>
                </a:gridCol>
              </a:tblGrid>
              <a:tr h="370840">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Factor</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alpha val="38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Score</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36359199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infringement mapping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alpha val="38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0.8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357791330"/>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distinctions from prior art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alpha val="38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314384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§112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alpha val="38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0.8 to 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3035324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§101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alpha val="38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9792201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difficulty of design around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alpha val="38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833607725"/>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ease of detectability</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alpha val="38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alpha val="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567881323"/>
                  </a:ext>
                </a:extLst>
              </a:tr>
            </a:tbl>
          </a:graphicData>
        </a:graphic>
      </p:graphicFrame>
      <p:sp>
        <p:nvSpPr>
          <p:cNvPr id="5" name="TextBox 4">
            <a:extLst>
              <a:ext uri="{FF2B5EF4-FFF2-40B4-BE49-F238E27FC236}">
                <a16:creationId xmlns:a16="http://schemas.microsoft.com/office/drawing/2014/main" id="{D8A03441-B840-A2EE-ACD0-6B6A1D6CC6BA}"/>
              </a:ext>
            </a:extLst>
          </p:cNvPr>
          <p:cNvSpPr txBox="1"/>
          <p:nvPr/>
        </p:nvSpPr>
        <p:spPr>
          <a:xfrm>
            <a:off x="79898" y="1067277"/>
            <a:ext cx="8020008" cy="3010055"/>
          </a:xfrm>
          <a:prstGeom prst="rect">
            <a:avLst/>
          </a:prstGeom>
          <a:noFill/>
        </p:spPr>
        <p:txBody>
          <a:bodyPr wrap="square" lIns="91440" tIns="45720" rIns="91440" bIns="45720" anchor="t">
            <a:spAutoFit/>
          </a:bodyPr>
          <a:lstStyle/>
          <a:p>
            <a:pPr marL="342900" indent="-342900">
              <a:buFont typeface="Arial"/>
              <a:buChar char="•"/>
              <a:defRPr/>
            </a:pPr>
            <a:r>
              <a:rPr lang="en-US" sz="2400" dirty="0">
                <a:solidFill>
                  <a:prstClr val="black"/>
                </a:solidFill>
                <a:latin typeface="Arial"/>
                <a:ea typeface="Calibri"/>
                <a:cs typeface="Arial"/>
              </a:rPr>
              <a:t>Suppose:</a:t>
            </a:r>
            <a:endParaRPr lang="en-US" dirty="0">
              <a:solidFill>
                <a:prstClr val="black"/>
              </a:solidFill>
              <a:latin typeface="Calibri"/>
              <a:ea typeface="Calibri"/>
              <a:cs typeface="Calibri"/>
            </a:endParaRPr>
          </a:p>
          <a:p>
            <a:pPr marL="800100" lvl="1" indent="-342900">
              <a:buFont typeface="Arial"/>
              <a:buChar char="•"/>
              <a:defRPr/>
            </a:pPr>
            <a:r>
              <a:rPr lang="en-US" sz="2400" dirty="0">
                <a:solidFill>
                  <a:prstClr val="black"/>
                </a:solidFill>
                <a:latin typeface="Arial"/>
                <a:ea typeface="Calibri"/>
                <a:cs typeface="Arial"/>
              </a:rPr>
              <a:t>spec describes A+B+C+D</a:t>
            </a:r>
            <a:endParaRPr lang="en-US" dirty="0">
              <a:solidFill>
                <a:prstClr val="black"/>
              </a:solidFill>
              <a:ea typeface="Calibri"/>
              <a:cs typeface="Calibri"/>
            </a:endParaRPr>
          </a:p>
          <a:p>
            <a:pPr marL="800100" lvl="1" indent="-342900">
              <a:buFont typeface="Arial"/>
              <a:buChar char="•"/>
              <a:defRPr/>
            </a:pPr>
            <a:r>
              <a:rPr lang="en-US" sz="2400" dirty="0">
                <a:solidFill>
                  <a:prstClr val="black"/>
                </a:solidFill>
                <a:latin typeface="Arial"/>
                <a:ea typeface="Calibri"/>
                <a:cs typeface="Arial"/>
              </a:rPr>
              <a:t>a claim for A+C+D probably covers a target entity. </a:t>
            </a:r>
            <a:endParaRPr lang="en-US" dirty="0">
              <a:solidFill>
                <a:prstClr val="black"/>
              </a:solidFill>
              <a:ea typeface="Calibri"/>
              <a:cs typeface="Calibri"/>
            </a:endParaRPr>
          </a:p>
          <a:p>
            <a:pPr marL="342900" indent="-342900">
              <a:buFont typeface="Arial"/>
              <a:buChar char="•"/>
              <a:defRPr/>
            </a:pPr>
            <a:endParaRPr lang="en-US" sz="2400" dirty="0">
              <a:solidFill>
                <a:prstClr val="black"/>
              </a:solidFill>
              <a:latin typeface="Arial"/>
              <a:ea typeface="Calibri"/>
              <a:cs typeface="Arial"/>
            </a:endParaRPr>
          </a:p>
          <a:p>
            <a:pPr marL="342900" indent="-342900">
              <a:buFont typeface="Arial"/>
              <a:buChar char="•"/>
              <a:defRPr/>
            </a:pPr>
            <a:r>
              <a:rPr lang="en-US" sz="2400" dirty="0">
                <a:solidFill>
                  <a:prstClr val="black"/>
                </a:solidFill>
                <a:latin typeface="Arial"/>
                <a:ea typeface="Calibri"/>
                <a:cs typeface="Arial"/>
              </a:rPr>
              <a:t>Take a chance on</a:t>
            </a:r>
            <a:endParaRPr lang="en-US" dirty="0">
              <a:solidFill>
                <a:prstClr val="black"/>
              </a:solidFill>
              <a:latin typeface="Calibri"/>
              <a:ea typeface="Calibri"/>
              <a:cs typeface="Calibri"/>
            </a:endParaRPr>
          </a:p>
          <a:p>
            <a:pPr>
              <a:defRPr/>
            </a:pPr>
            <a:r>
              <a:rPr lang="en-US" sz="2400" dirty="0">
                <a:solidFill>
                  <a:prstClr val="black"/>
                </a:solidFill>
                <a:latin typeface="Arial"/>
                <a:ea typeface="Calibri"/>
                <a:cs typeface="Arial"/>
              </a:rPr>
              <a:t>    §112(a) support to</a:t>
            </a:r>
            <a:endParaRPr lang="en-US" dirty="0">
              <a:solidFill>
                <a:prstClr val="black"/>
              </a:solidFill>
              <a:latin typeface="Calibri"/>
              <a:ea typeface="Calibri"/>
              <a:cs typeface="Calibri"/>
            </a:endParaRPr>
          </a:p>
          <a:p>
            <a:pPr>
              <a:defRPr/>
            </a:pPr>
            <a:r>
              <a:rPr lang="en-US" sz="2400" dirty="0">
                <a:solidFill>
                  <a:prstClr val="black"/>
                </a:solidFill>
                <a:latin typeface="Arial"/>
                <a:ea typeface="Calibri"/>
                <a:cs typeface="Arial"/>
              </a:rPr>
              <a:t>    cover target? </a:t>
            </a:r>
            <a:endParaRPr lang="en-US" dirty="0">
              <a:solidFill>
                <a:prstClr val="black"/>
              </a:solidFill>
              <a:ea typeface="Calibri"/>
              <a:cs typeface="Calibri"/>
            </a:endParaRPr>
          </a:p>
          <a:p>
            <a:pPr marL="342900" indent="-342900">
              <a:lnSpc>
                <a:spcPct val="90000"/>
              </a:lnSpc>
              <a:buFont typeface="Arial"/>
              <a:buChar char="•"/>
              <a:defRPr/>
            </a:pPr>
            <a:endParaRPr lang="en-US" sz="2400" dirty="0">
              <a:solidFill>
                <a:prstClr val="black"/>
              </a:solidFill>
              <a:latin typeface="Arial"/>
              <a:ea typeface="Calibri"/>
              <a:cs typeface="Arial"/>
            </a:endParaRPr>
          </a:p>
        </p:txBody>
      </p:sp>
      <p:sp>
        <p:nvSpPr>
          <p:cNvPr id="6" name="TextBox 5">
            <a:extLst>
              <a:ext uri="{FF2B5EF4-FFF2-40B4-BE49-F238E27FC236}">
                <a16:creationId xmlns:a16="http://schemas.microsoft.com/office/drawing/2014/main" id="{0305C0A0-B43D-6BB1-1B1F-B5CEDEBBDBE5}"/>
              </a:ext>
            </a:extLst>
          </p:cNvPr>
          <p:cNvSpPr txBox="1"/>
          <p:nvPr/>
        </p:nvSpPr>
        <p:spPr>
          <a:xfrm>
            <a:off x="79897" y="5602529"/>
            <a:ext cx="8149844" cy="424732"/>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400" dirty="0">
                <a:solidFill>
                  <a:prstClr val="black"/>
                </a:solidFill>
                <a:latin typeface="Arial"/>
                <a:ea typeface="Calibri"/>
                <a:cs typeface="Arial"/>
              </a:rPr>
              <a:t>Overall score: 0.8 × 1.0 × 0.8 × 1.0 × 1.0 × 1.0 = </a:t>
            </a:r>
            <a:r>
              <a:rPr lang="en-US" sz="2400" b="1" dirty="0">
                <a:solidFill>
                  <a:prstClr val="black"/>
                </a:solidFill>
                <a:latin typeface="Arial"/>
                <a:ea typeface="Calibri"/>
                <a:cs typeface="Arial"/>
              </a:rPr>
              <a:t>0.64</a:t>
            </a:r>
          </a:p>
        </p:txBody>
      </p:sp>
      <p:pic>
        <p:nvPicPr>
          <p:cNvPr id="10" name="Picture 9">
            <a:extLst>
              <a:ext uri="{FF2B5EF4-FFF2-40B4-BE49-F238E27FC236}">
                <a16:creationId xmlns:a16="http://schemas.microsoft.com/office/drawing/2014/main" id="{B2D1B0EC-FB9E-3B31-FBE6-8B12FC62EBAA}"/>
              </a:ext>
            </a:extLst>
          </p:cNvPr>
          <p:cNvPicPr>
            <a:picLocks noChangeAspect="1"/>
          </p:cNvPicPr>
          <p:nvPr/>
        </p:nvPicPr>
        <p:blipFill>
          <a:blip r:embed="rId2"/>
          <a:stretch>
            <a:fillRect/>
          </a:stretch>
        </p:blipFill>
        <p:spPr>
          <a:xfrm>
            <a:off x="9569428" y="0"/>
            <a:ext cx="2622572" cy="2629897"/>
          </a:xfrm>
          <a:prstGeom prst="rect">
            <a:avLst/>
          </a:prstGeom>
        </p:spPr>
      </p:pic>
    </p:spTree>
    <p:extLst>
      <p:ext uri="{BB962C8B-B14F-4D97-AF65-F5344CB8AC3E}">
        <p14:creationId xmlns:p14="http://schemas.microsoft.com/office/powerpoint/2010/main" val="1421873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7352835" cy="966930"/>
          </a:xfrm>
        </p:spPr>
        <p:txBody>
          <a:bodyPr>
            <a:normAutofit/>
          </a:bodyPr>
          <a:lstStyle/>
          <a:p>
            <a:r>
              <a:rPr lang="en-US" dirty="0">
                <a:latin typeface="Arial"/>
                <a:cs typeface="Arial"/>
              </a:rPr>
              <a:t>The Eye of the Beholder</a:t>
            </a:r>
            <a:endParaRPr lang="en-US" dirty="0"/>
          </a:p>
        </p:txBody>
      </p:sp>
      <p:graphicFrame>
        <p:nvGraphicFramePr>
          <p:cNvPr id="4" name="Table 3">
            <a:extLst>
              <a:ext uri="{FF2B5EF4-FFF2-40B4-BE49-F238E27FC236}">
                <a16:creationId xmlns:a16="http://schemas.microsoft.com/office/drawing/2014/main" id="{F5AB7C7B-71D7-26DE-A31B-B97821EE109B}"/>
              </a:ext>
            </a:extLst>
          </p:cNvPr>
          <p:cNvGraphicFramePr>
            <a:graphicFrameLocks noGrp="1"/>
          </p:cNvGraphicFramePr>
          <p:nvPr>
            <p:extLst>
              <p:ext uri="{D42A27DB-BD31-4B8C-83A1-F6EECF244321}">
                <p14:modId xmlns:p14="http://schemas.microsoft.com/office/powerpoint/2010/main" val="3368424565"/>
              </p:ext>
            </p:extLst>
          </p:nvPr>
        </p:nvGraphicFramePr>
        <p:xfrm>
          <a:off x="5491504" y="2386290"/>
          <a:ext cx="4787900" cy="2773680"/>
        </p:xfrm>
        <a:graphic>
          <a:graphicData uri="http://schemas.openxmlformats.org/drawingml/2006/table">
            <a:tbl>
              <a:tblPr firstRow="1" bandRow="1">
                <a:tableStyleId>{5C22544A-7EE6-4342-B048-85BDC9FD1C3A}</a:tableStyleId>
              </a:tblPr>
              <a:tblGrid>
                <a:gridCol w="3492500">
                  <a:extLst>
                    <a:ext uri="{9D8B030D-6E8A-4147-A177-3AD203B41FA5}">
                      <a16:colId xmlns:a16="http://schemas.microsoft.com/office/drawing/2014/main" val="1995698608"/>
                    </a:ext>
                  </a:extLst>
                </a:gridCol>
                <a:gridCol w="1295400">
                  <a:extLst>
                    <a:ext uri="{9D8B030D-6E8A-4147-A177-3AD203B41FA5}">
                      <a16:colId xmlns:a16="http://schemas.microsoft.com/office/drawing/2014/main" val="1438737135"/>
                    </a:ext>
                  </a:extLst>
                </a:gridCol>
              </a:tblGrid>
              <a:tr h="370840">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Factor</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1" i="0" u="none" strike="noStrike" kern="1200" dirty="0">
                          <a:solidFill>
                            <a:srgbClr val="000000"/>
                          </a:solidFill>
                          <a:effectLst/>
                          <a:latin typeface="Calibri"/>
                        </a:rPr>
                        <a:t>Score</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36359199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infringement mapping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0.0 to 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357791330"/>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distinctions from prior art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lvl="0" algn="ctr">
                        <a:spcBef>
                          <a:spcPts val="0"/>
                        </a:spcBef>
                        <a:spcAft>
                          <a:spcPts val="0"/>
                        </a:spcAft>
                        <a:buNone/>
                      </a:pPr>
                      <a:r>
                        <a:rPr lang="en-US" sz="2000" b="0" i="0" u="none" strike="noStrike" kern="1200" noProof="0" dirty="0">
                          <a:solidFill>
                            <a:srgbClr val="000000"/>
                          </a:solidFill>
                          <a:effectLst/>
                          <a:latin typeface="Calibri"/>
                        </a:rPr>
                        <a:t>0.0 to 1.0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33143846"/>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§112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0.0 to 0.5</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3035324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§101 position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lvl="0" algn="ctr">
                        <a:spcBef>
                          <a:spcPts val="0"/>
                        </a:spcBef>
                        <a:spcAft>
                          <a:spcPts val="0"/>
                        </a:spcAft>
                        <a:buNone/>
                      </a:pPr>
                      <a:r>
                        <a:rPr lang="en-US" sz="2000" b="0" i="0" u="none" strike="noStrike" kern="1200" noProof="0" dirty="0">
                          <a:solidFill>
                            <a:srgbClr val="000000"/>
                          </a:solidFill>
                          <a:effectLst/>
                          <a:latin typeface="Calibri"/>
                        </a:rPr>
                        <a:t>0.0 to 1.0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497922015"/>
                  </a:ext>
                </a:extLst>
              </a:tr>
              <a:tr h="370840">
                <a:tc>
                  <a:txBody>
                    <a:bodyPr/>
                    <a:lstStyle/>
                    <a:p>
                      <a:pPr marL="0" marR="0" indent="0" algn="l" rtl="0" eaLnBrk="1" fontAlgn="auto" latinLnBrk="0" hangingPunct="1">
                        <a:spcBef>
                          <a:spcPts val="0"/>
                        </a:spcBef>
                        <a:spcAft>
                          <a:spcPts val="0"/>
                        </a:spcAft>
                      </a:pPr>
                      <a:r>
                        <a:rPr lang="en-US" sz="2000" b="1" i="0" u="none" strike="noStrike" kern="1200" dirty="0">
                          <a:solidFill>
                            <a:srgbClr val="000000"/>
                          </a:solidFill>
                          <a:effectLst/>
                          <a:latin typeface="Calibri"/>
                        </a:rPr>
                        <a:t>difficulty of design around </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algn="ctr" rtl="0" eaLnBrk="1" fontAlgn="t" latinLnBrk="0" hangingPunct="1">
                        <a:spcBef>
                          <a:spcPts val="0"/>
                        </a:spcBef>
                        <a:spcAft>
                          <a:spcPts val="0"/>
                        </a:spcAft>
                      </a:pPr>
                      <a:r>
                        <a:rPr lang="en-US" sz="2000" b="0" i="0" u="none" strike="noStrike" kern="1200" dirty="0">
                          <a:solidFill>
                            <a:srgbClr val="000000"/>
                          </a:solidFill>
                          <a:effectLst/>
                          <a:latin typeface="Calibri"/>
                        </a:rPr>
                        <a:t>1.0</a:t>
                      </a:r>
                      <a:endParaRPr lang="en-US" sz="1800" b="0"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833607725"/>
                  </a:ext>
                </a:extLst>
              </a:tr>
              <a:tr h="370840">
                <a:tc>
                  <a:txBody>
                    <a:bodyPr/>
                    <a:lstStyle/>
                    <a:p>
                      <a:pPr marL="0" algn="l" rtl="0" eaLnBrk="1" fontAlgn="t" latinLnBrk="0" hangingPunct="1">
                        <a:spcBef>
                          <a:spcPts val="0"/>
                        </a:spcBef>
                        <a:spcAft>
                          <a:spcPts val="0"/>
                        </a:spcAft>
                      </a:pPr>
                      <a:r>
                        <a:rPr lang="en-US" sz="2000" b="1" i="0" u="none" strike="noStrike" kern="1200" dirty="0">
                          <a:solidFill>
                            <a:srgbClr val="000000"/>
                          </a:solidFill>
                          <a:effectLst/>
                          <a:latin typeface="Calibri"/>
                        </a:rPr>
                        <a:t>ease of detectability</a:t>
                      </a:r>
                      <a:endParaRPr lang="en-US" sz="1800" b="1" i="0" u="none" strike="noStrike" dirty="0">
                        <a:effectLst/>
                        <a:latin typeface="Calibri"/>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lvl="0" algn="ctr">
                        <a:spcBef>
                          <a:spcPts val="0"/>
                        </a:spcBef>
                        <a:spcAft>
                          <a:spcPts val="0"/>
                        </a:spcAft>
                        <a:buNone/>
                      </a:pPr>
                      <a:r>
                        <a:rPr lang="en-US" sz="2000" b="0" i="0" u="none" strike="noStrike" kern="1200" noProof="0" dirty="0">
                          <a:solidFill>
                            <a:srgbClr val="000000"/>
                          </a:solidFill>
                          <a:effectLst/>
                          <a:latin typeface="Calibri"/>
                        </a:rPr>
                        <a:t>0.0 to 1.0</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567881323"/>
                  </a:ext>
                </a:extLst>
              </a:tr>
            </a:tbl>
          </a:graphicData>
        </a:graphic>
      </p:graphicFrame>
      <p:sp>
        <p:nvSpPr>
          <p:cNvPr id="5" name="TextBox 4">
            <a:extLst>
              <a:ext uri="{FF2B5EF4-FFF2-40B4-BE49-F238E27FC236}">
                <a16:creationId xmlns:a16="http://schemas.microsoft.com/office/drawing/2014/main" id="{D8A03441-B840-A2EE-ACD0-6B6A1D6CC6BA}"/>
              </a:ext>
            </a:extLst>
          </p:cNvPr>
          <p:cNvSpPr txBox="1"/>
          <p:nvPr/>
        </p:nvSpPr>
        <p:spPr>
          <a:xfrm>
            <a:off x="79898" y="1145431"/>
            <a:ext cx="6183393" cy="4118050"/>
          </a:xfrm>
          <a:prstGeom prst="rect">
            <a:avLst/>
          </a:prstGeom>
          <a:noFill/>
        </p:spPr>
        <p:txBody>
          <a:bodyPr wrap="square" lIns="91440" tIns="45720" rIns="91440" bIns="45720" anchor="t">
            <a:spAutoFit/>
          </a:bodyPr>
          <a:lstStyle/>
          <a:p>
            <a:pPr marL="342900" indent="-342900">
              <a:buFont typeface="Arial"/>
              <a:buChar char="•"/>
              <a:defRPr/>
            </a:pPr>
            <a:r>
              <a:rPr lang="en-US" sz="2400" dirty="0">
                <a:solidFill>
                  <a:prstClr val="black"/>
                </a:solidFill>
                <a:latin typeface="Arial"/>
                <a:ea typeface="Calibri"/>
                <a:cs typeface="Arial"/>
              </a:rPr>
              <a:t>As a strategy, should we try to preserve options about claim scope?  </a:t>
            </a:r>
            <a:endParaRPr lang="en-US" dirty="0">
              <a:solidFill>
                <a:prstClr val="black"/>
              </a:solidFill>
              <a:latin typeface="Calibri"/>
              <a:ea typeface="Calibri"/>
              <a:cs typeface="Calibri"/>
            </a:endParaRPr>
          </a:p>
          <a:p>
            <a:pPr marL="800100" lvl="1" indent="-342900">
              <a:buFont typeface="Arial"/>
              <a:buChar char="•"/>
              <a:defRPr/>
            </a:pPr>
            <a:r>
              <a:rPr lang="en-US" sz="2400" dirty="0">
                <a:solidFill>
                  <a:prstClr val="black"/>
                </a:solidFill>
                <a:latin typeface="Arial"/>
                <a:ea typeface="Calibri"/>
                <a:cs typeface="Arial"/>
              </a:rPr>
              <a:t>Use coined terms?</a:t>
            </a:r>
            <a:endParaRPr lang="en-US" dirty="0">
              <a:solidFill>
                <a:prstClr val="black"/>
              </a:solidFill>
              <a:latin typeface="Calibri"/>
              <a:ea typeface="Calibri"/>
              <a:cs typeface="Calibri"/>
            </a:endParaRPr>
          </a:p>
          <a:p>
            <a:pPr marL="800100" lvl="1" indent="-342900">
              <a:buFont typeface="Arial"/>
              <a:buChar char="•"/>
              <a:defRPr/>
            </a:pPr>
            <a:r>
              <a:rPr lang="en-US" sz="2400" dirty="0">
                <a:solidFill>
                  <a:prstClr val="black"/>
                </a:solidFill>
                <a:latin typeface="Arial"/>
                <a:ea typeface="Calibri"/>
                <a:cs typeface="Arial"/>
              </a:rPr>
              <a:t>Use terms without</a:t>
            </a:r>
            <a:endParaRPr lang="en-US" dirty="0">
              <a:solidFill>
                <a:prstClr val="black"/>
              </a:solidFill>
              <a:latin typeface="Calibri"/>
              <a:ea typeface="Calibri"/>
              <a:cs typeface="Calibri"/>
            </a:endParaRPr>
          </a:p>
          <a:p>
            <a:pPr lvl="1">
              <a:defRPr/>
            </a:pPr>
            <a:r>
              <a:rPr lang="en-US" sz="2400" dirty="0">
                <a:solidFill>
                  <a:prstClr val="black"/>
                </a:solidFill>
                <a:latin typeface="Arial"/>
                <a:ea typeface="Calibri"/>
                <a:cs typeface="Arial"/>
              </a:rPr>
              <a:t>    explicit support</a:t>
            </a:r>
            <a:endParaRPr lang="en-US" dirty="0">
              <a:solidFill>
                <a:prstClr val="black"/>
              </a:solidFill>
              <a:latin typeface="Calibri"/>
              <a:ea typeface="Calibri"/>
              <a:cs typeface="Calibri"/>
            </a:endParaRPr>
          </a:p>
          <a:p>
            <a:pPr lvl="1">
              <a:defRPr/>
            </a:pPr>
            <a:r>
              <a:rPr lang="en-US" sz="2400" dirty="0">
                <a:solidFill>
                  <a:prstClr val="black"/>
                </a:solidFill>
                <a:latin typeface="Arial"/>
                <a:ea typeface="Calibri"/>
                <a:cs typeface="Arial"/>
              </a:rPr>
              <a:t>    in the spec?</a:t>
            </a:r>
            <a:endParaRPr lang="en-US" dirty="0">
              <a:solidFill>
                <a:prstClr val="black"/>
              </a:solidFill>
              <a:ea typeface="Calibri"/>
              <a:cs typeface="Calibri"/>
            </a:endParaRPr>
          </a:p>
          <a:p>
            <a:pPr marL="800100" lvl="1" indent="-342900">
              <a:buFont typeface="Arial"/>
              <a:buChar char="•"/>
              <a:defRPr/>
            </a:pPr>
            <a:r>
              <a:rPr lang="en-US" sz="2400" dirty="0">
                <a:solidFill>
                  <a:prstClr val="black"/>
                </a:solidFill>
                <a:latin typeface="Arial"/>
                <a:ea typeface="Calibri"/>
                <a:cs typeface="Arial"/>
              </a:rPr>
              <a:t>Deliberately invoke</a:t>
            </a:r>
            <a:endParaRPr lang="en-US" dirty="0">
              <a:solidFill>
                <a:prstClr val="black"/>
              </a:solidFill>
              <a:latin typeface="Calibri"/>
              <a:ea typeface="Calibri"/>
              <a:cs typeface="Calibri"/>
            </a:endParaRPr>
          </a:p>
          <a:p>
            <a:pPr lvl="1">
              <a:defRPr/>
            </a:pPr>
            <a:r>
              <a:rPr lang="en-US" sz="2400" dirty="0">
                <a:solidFill>
                  <a:prstClr val="black"/>
                </a:solidFill>
                <a:latin typeface="Arial"/>
                <a:ea typeface="Calibri"/>
                <a:cs typeface="Arial"/>
              </a:rPr>
              <a:t>    §112(f)?</a:t>
            </a:r>
            <a:endParaRPr lang="en-US" dirty="0">
              <a:solidFill>
                <a:prstClr val="black"/>
              </a:solidFill>
              <a:ea typeface="Calibri"/>
              <a:cs typeface="Calibri"/>
            </a:endParaRPr>
          </a:p>
          <a:p>
            <a:pPr marL="342900" indent="-342900">
              <a:buFont typeface="Arial"/>
              <a:buChar char="•"/>
              <a:defRPr/>
            </a:pPr>
            <a:endParaRPr lang="en-US" sz="2400" dirty="0">
              <a:solidFill>
                <a:prstClr val="black"/>
              </a:solidFill>
              <a:latin typeface="Arial"/>
              <a:ea typeface="Calibri"/>
              <a:cs typeface="Arial"/>
            </a:endParaRPr>
          </a:p>
          <a:p>
            <a:pPr marL="342900" indent="-342900">
              <a:buFont typeface="Arial"/>
              <a:buChar char="•"/>
              <a:defRPr/>
            </a:pPr>
            <a:endParaRPr lang="en-US" sz="2400" dirty="0">
              <a:solidFill>
                <a:prstClr val="black"/>
              </a:solidFill>
              <a:latin typeface="Arial"/>
              <a:ea typeface="Calibri"/>
              <a:cs typeface="Arial"/>
            </a:endParaRPr>
          </a:p>
          <a:p>
            <a:pPr marL="342900" indent="-342900">
              <a:lnSpc>
                <a:spcPct val="90000"/>
              </a:lnSpc>
              <a:buFont typeface="Arial"/>
              <a:buChar char="•"/>
              <a:defRPr/>
            </a:pPr>
            <a:endParaRPr lang="en-US" sz="2400" dirty="0">
              <a:solidFill>
                <a:prstClr val="black"/>
              </a:solidFill>
              <a:latin typeface="Arial"/>
              <a:ea typeface="Calibri"/>
              <a:cs typeface="Arial"/>
            </a:endParaRPr>
          </a:p>
        </p:txBody>
      </p:sp>
      <p:sp>
        <p:nvSpPr>
          <p:cNvPr id="6" name="TextBox 5">
            <a:extLst>
              <a:ext uri="{FF2B5EF4-FFF2-40B4-BE49-F238E27FC236}">
                <a16:creationId xmlns:a16="http://schemas.microsoft.com/office/drawing/2014/main" id="{0305C0A0-B43D-6BB1-1B1F-B5CEDEBBDBE5}"/>
              </a:ext>
            </a:extLst>
          </p:cNvPr>
          <p:cNvSpPr txBox="1"/>
          <p:nvPr/>
        </p:nvSpPr>
        <p:spPr>
          <a:xfrm>
            <a:off x="79897" y="5602529"/>
            <a:ext cx="8149844" cy="424732"/>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400" dirty="0">
                <a:solidFill>
                  <a:prstClr val="black"/>
                </a:solidFill>
                <a:latin typeface="Arial"/>
                <a:ea typeface="Calibri"/>
                <a:cs typeface="Arial"/>
              </a:rPr>
              <a:t>Overall score: </a:t>
            </a:r>
            <a:r>
              <a:rPr lang="en-US" sz="2400" b="1" dirty="0">
                <a:solidFill>
                  <a:prstClr val="black"/>
                </a:solidFill>
                <a:latin typeface="Arial"/>
                <a:ea typeface="Calibri"/>
                <a:cs typeface="Arial"/>
              </a:rPr>
              <a:t>???</a:t>
            </a:r>
          </a:p>
        </p:txBody>
      </p:sp>
      <p:pic>
        <p:nvPicPr>
          <p:cNvPr id="7" name="Picture 6" descr="A black and white face with an eye and ears&#10;&#10;Description automatically generated">
            <a:extLst>
              <a:ext uri="{FF2B5EF4-FFF2-40B4-BE49-F238E27FC236}">
                <a16:creationId xmlns:a16="http://schemas.microsoft.com/office/drawing/2014/main" id="{67143B61-08ED-A767-F95C-91F7E070A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954" y="1366664"/>
            <a:ext cx="916115" cy="916115"/>
          </a:xfrm>
          <a:prstGeom prst="rect">
            <a:avLst/>
          </a:prstGeom>
        </p:spPr>
      </p:pic>
    </p:spTree>
    <p:extLst>
      <p:ext uri="{BB962C8B-B14F-4D97-AF65-F5344CB8AC3E}">
        <p14:creationId xmlns:p14="http://schemas.microsoft.com/office/powerpoint/2010/main" val="936118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3049" y="0"/>
            <a:ext cx="6741199" cy="1443321"/>
          </a:xfrm>
        </p:spPr>
        <p:txBody>
          <a:bodyPr vert="horz" lIns="91440" tIns="45720" rIns="91440" bIns="45720" rtlCol="0" anchor="ctr">
            <a:normAutofit/>
          </a:bodyPr>
          <a:lstStyle/>
          <a:p>
            <a:pPr algn="l"/>
            <a:r>
              <a:rPr lang="en-US" sz="4400" dirty="0"/>
              <a:t>What Makes a Claim Valuable?</a:t>
            </a:r>
          </a:p>
        </p:txBody>
      </p:sp>
      <p:sp>
        <p:nvSpPr>
          <p:cNvPr id="7" name="TextBox 6">
            <a:extLst>
              <a:ext uri="{FF2B5EF4-FFF2-40B4-BE49-F238E27FC236}">
                <a16:creationId xmlns:a16="http://schemas.microsoft.com/office/drawing/2014/main" id="{5BC8C814-5848-EB65-E1CC-DDC8950EF1BA}"/>
              </a:ext>
            </a:extLst>
          </p:cNvPr>
          <p:cNvSpPr txBox="1"/>
          <p:nvPr/>
        </p:nvSpPr>
        <p:spPr>
          <a:xfrm>
            <a:off x="0" y="1642368"/>
            <a:ext cx="7031115" cy="5215631"/>
          </a:xfrm>
          <a:prstGeom prst="rect">
            <a:avLst/>
          </a:prstGeom>
        </p:spPr>
        <p:txBody>
          <a:bodyPr vert="horz" lIns="91440" tIns="45720" rIns="91440" bIns="45720" rtlCol="0">
            <a:normAutofit/>
          </a:bodyPr>
          <a:lstStyle/>
          <a:p>
            <a:pPr marL="342900" indent="-228600">
              <a:lnSpc>
                <a:spcPct val="90000"/>
              </a:lnSpc>
              <a:buFont typeface="Arial" panose="020B0604020202020204" pitchFamily="34" charset="0"/>
              <a:buChar char="•"/>
              <a:defRPr/>
            </a:pPr>
            <a:r>
              <a:rPr lang="en-US" sz="2400" dirty="0">
                <a:latin typeface="Arial" panose="020B0604020202020204" pitchFamily="34" charset="0"/>
                <a:cs typeface="Arial" panose="020B0604020202020204" pitchFamily="34" charset="0"/>
              </a:rPr>
              <a:t>Consider taking “smart” chances on some factors to improve other factors.</a:t>
            </a:r>
          </a:p>
          <a:p>
            <a:pPr marL="342900"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Consider, at key times during prosecution (e.g., when filing a continuation, when filing an RCE), asking the client or inventors about factors that are “outside the file”</a:t>
            </a:r>
          </a:p>
          <a:p>
            <a:pPr marL="800100" lvl="1"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infringement targets</a:t>
            </a:r>
          </a:p>
          <a:p>
            <a:pPr marL="800100" lvl="1"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making claim harder to design around</a:t>
            </a:r>
          </a:p>
          <a:p>
            <a:pPr marL="342900"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Look for win-win opportunities</a:t>
            </a:r>
          </a:p>
          <a:p>
            <a:pPr marL="800100" lvl="1" indent="-228600">
              <a:lnSpc>
                <a:spcPct val="90000"/>
              </a:lnSpc>
              <a:spcBef>
                <a:spcPts val="10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use language with patentable weight but that is not required from direct infringer</a:t>
            </a:r>
          </a:p>
          <a:p>
            <a:pPr marL="342900" indent="-228600">
              <a:lnSpc>
                <a:spcPct val="90000"/>
              </a:lnSpc>
              <a:spcBef>
                <a:spcPts val="1000"/>
              </a:spcBef>
              <a:buFont typeface="Arial" panose="020B0604020202020204" pitchFamily="34" charset="0"/>
              <a:buChar char="•"/>
              <a:defRPr/>
            </a:pPr>
            <a:endParaRPr lang="en-US" sz="1700" dirty="0"/>
          </a:p>
        </p:txBody>
      </p:sp>
      <p:pic>
        <p:nvPicPr>
          <p:cNvPr id="6" name="Picture 5">
            <a:extLst>
              <a:ext uri="{FF2B5EF4-FFF2-40B4-BE49-F238E27FC236}">
                <a16:creationId xmlns:a16="http://schemas.microsoft.com/office/drawing/2014/main" id="{B0212915-3A26-A1E4-6B4D-8DFD36696B22}"/>
              </a:ext>
            </a:extLst>
          </p:cNvPr>
          <p:cNvPicPr>
            <a:picLocks noChangeAspect="1"/>
          </p:cNvPicPr>
          <p:nvPr/>
        </p:nvPicPr>
        <p:blipFill rotWithShape="1">
          <a:blip r:embed="rId2"/>
          <a:srcRect r="-1" b="8276"/>
          <a:stretch/>
        </p:blipFill>
        <p:spPr>
          <a:xfrm>
            <a:off x="6658253" y="0"/>
            <a:ext cx="55307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81305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8C814-5848-EB65-E1CC-DDC8950EF1BA}"/>
              </a:ext>
            </a:extLst>
          </p:cNvPr>
          <p:cNvSpPr txBox="1"/>
          <p:nvPr/>
        </p:nvSpPr>
        <p:spPr>
          <a:xfrm>
            <a:off x="79899" y="1239466"/>
            <a:ext cx="10733384" cy="5789277"/>
          </a:xfrm>
          <a:prstGeom prst="rect">
            <a:avLst/>
          </a:prstGeom>
          <a:noFill/>
        </p:spPr>
        <p:txBody>
          <a:bodyPr wrap="square" lIns="91440" tIns="45720" rIns="91440" bIns="45720" anchor="t">
            <a:spAutoFit/>
          </a:bodyPr>
          <a:lstStyle/>
          <a:p>
            <a:pPr marL="342900" indent="-342900">
              <a:lnSpc>
                <a:spcPct val="90000"/>
              </a:lnSpc>
              <a:buFont typeface="Arial"/>
              <a:buChar char="•"/>
              <a:defRPr/>
            </a:pPr>
            <a:r>
              <a:rPr lang="en-US" sz="2800" dirty="0">
                <a:solidFill>
                  <a:prstClr val="black"/>
                </a:solidFill>
                <a:latin typeface="Arial"/>
                <a:ea typeface="Calibri"/>
                <a:cs typeface="Arial"/>
              </a:rPr>
              <a:t>Recognize chances you are already taking during prosecution.</a:t>
            </a: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Are you casting terms as </a:t>
            </a:r>
            <a:r>
              <a:rPr lang="en-US" sz="2800" b="1" i="1" dirty="0">
                <a:solidFill>
                  <a:prstClr val="black"/>
                </a:solidFill>
                <a:latin typeface="Arial"/>
                <a:ea typeface="Calibri"/>
                <a:cs typeface="Arial"/>
              </a:rPr>
              <a:t>elements </a:t>
            </a:r>
            <a:r>
              <a:rPr lang="en-US" sz="2800" dirty="0">
                <a:solidFill>
                  <a:prstClr val="black"/>
                </a:solidFill>
                <a:latin typeface="Arial"/>
                <a:ea typeface="Calibri"/>
                <a:cs typeface="Arial"/>
              </a:rPr>
              <a:t>that could instead be </a:t>
            </a:r>
            <a:r>
              <a:rPr lang="en-US" sz="2800" b="1" i="1" dirty="0">
                <a:solidFill>
                  <a:prstClr val="black"/>
                </a:solidFill>
                <a:latin typeface="Arial"/>
                <a:ea typeface="Calibri"/>
                <a:cs typeface="Arial"/>
              </a:rPr>
              <a:t>environment</a:t>
            </a:r>
            <a:r>
              <a:rPr lang="en-US" sz="2800" dirty="0">
                <a:solidFill>
                  <a:prstClr val="black"/>
                </a:solidFill>
                <a:latin typeface="Arial"/>
                <a:ea typeface="Calibri"/>
                <a:cs typeface="Arial"/>
              </a:rPr>
              <a:t>?</a:t>
            </a: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Are you mindful of which limitations have </a:t>
            </a:r>
            <a:r>
              <a:rPr lang="en-US" sz="2800" b="1" i="1" dirty="0">
                <a:solidFill>
                  <a:prstClr val="black"/>
                </a:solidFill>
                <a:latin typeface="Arial"/>
                <a:ea typeface="Calibri"/>
                <a:cs typeface="Arial"/>
              </a:rPr>
              <a:t>patentable weight</a:t>
            </a:r>
            <a:r>
              <a:rPr lang="en-US" sz="2800" dirty="0">
                <a:solidFill>
                  <a:prstClr val="black"/>
                </a:solidFill>
                <a:latin typeface="Arial"/>
                <a:ea typeface="Calibri"/>
                <a:cs typeface="Arial"/>
              </a:rPr>
              <a:t>?</a:t>
            </a:r>
            <a:endParaRPr lang="en-US" sz="2800" dirty="0">
              <a:solidFill>
                <a:prstClr val="black"/>
              </a:solidFill>
              <a:latin typeface="Arial"/>
              <a:ea typeface="Calibri"/>
              <a:cs typeface="Calibri"/>
            </a:endParaRP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Are you using language that requires </a:t>
            </a:r>
            <a:r>
              <a:rPr lang="en-US" sz="2800" b="1" i="1" dirty="0">
                <a:solidFill>
                  <a:prstClr val="black"/>
                </a:solidFill>
                <a:latin typeface="Arial"/>
                <a:ea typeface="Calibri"/>
                <a:cs typeface="Arial"/>
              </a:rPr>
              <a:t>multiple actors</a:t>
            </a:r>
            <a:r>
              <a:rPr lang="en-US" sz="2800" dirty="0">
                <a:solidFill>
                  <a:prstClr val="black"/>
                </a:solidFill>
                <a:latin typeface="Arial"/>
                <a:ea typeface="Calibri"/>
                <a:cs typeface="Arial"/>
              </a:rPr>
              <a:t> to infringe?</a:t>
            </a:r>
            <a:endParaRPr lang="en-US" sz="2800" dirty="0">
              <a:solidFill>
                <a:prstClr val="black"/>
              </a:solidFill>
              <a:latin typeface="Arial"/>
              <a:ea typeface="Calibri"/>
              <a:cs typeface="Calibri"/>
            </a:endParaRP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Should you deliberately </a:t>
            </a:r>
            <a:r>
              <a:rPr lang="en-US" sz="2800" b="1" i="1" dirty="0">
                <a:solidFill>
                  <a:prstClr val="black"/>
                </a:solidFill>
                <a:latin typeface="Arial"/>
                <a:ea typeface="Calibri"/>
                <a:cs typeface="Arial"/>
              </a:rPr>
              <a:t>invoke 112(f)</a:t>
            </a:r>
            <a:r>
              <a:rPr lang="en-US" sz="2800" dirty="0">
                <a:solidFill>
                  <a:prstClr val="black"/>
                </a:solidFill>
                <a:latin typeface="Arial"/>
                <a:ea typeface="Calibri"/>
                <a:cs typeface="Arial"/>
              </a:rPr>
              <a:t>?</a:t>
            </a:r>
            <a:endParaRPr lang="en-US" sz="2800" dirty="0">
              <a:solidFill>
                <a:prstClr val="black"/>
              </a:solidFill>
              <a:latin typeface="Arial"/>
              <a:ea typeface="Calibri"/>
              <a:cs typeface="Calibri"/>
            </a:endParaRP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Are you using the best </a:t>
            </a:r>
            <a:r>
              <a:rPr lang="en-US" sz="2800" b="1" i="1" dirty="0">
                <a:solidFill>
                  <a:prstClr val="black"/>
                </a:solidFill>
                <a:latin typeface="Arial"/>
                <a:ea typeface="Calibri"/>
                <a:cs typeface="Arial"/>
              </a:rPr>
              <a:t>claim formats</a:t>
            </a:r>
            <a:r>
              <a:rPr lang="en-US" sz="2800" dirty="0">
                <a:solidFill>
                  <a:prstClr val="black"/>
                </a:solidFill>
                <a:latin typeface="Arial"/>
                <a:ea typeface="Calibri"/>
                <a:cs typeface="Arial"/>
              </a:rPr>
              <a:t> for client?</a:t>
            </a:r>
            <a:endParaRPr lang="en-US" sz="2800" dirty="0">
              <a:solidFill>
                <a:prstClr val="black"/>
              </a:solidFill>
              <a:latin typeface="Arial"/>
              <a:ea typeface="Calibri"/>
              <a:cs typeface="Calibri"/>
            </a:endParaRP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Are you using </a:t>
            </a:r>
            <a:r>
              <a:rPr lang="en-US" sz="2800" b="1" i="1" dirty="0">
                <a:solidFill>
                  <a:prstClr val="black"/>
                </a:solidFill>
                <a:latin typeface="Arial"/>
                <a:ea typeface="Calibri"/>
                <a:cs typeface="Arial"/>
              </a:rPr>
              <a:t>dependent claims</a:t>
            </a:r>
            <a:r>
              <a:rPr lang="en-US" sz="2800" dirty="0">
                <a:solidFill>
                  <a:prstClr val="black"/>
                </a:solidFill>
                <a:latin typeface="Arial"/>
                <a:ea typeface="Calibri"/>
                <a:cs typeface="Arial"/>
              </a:rPr>
              <a:t> effectively?</a:t>
            </a:r>
            <a:endParaRPr lang="en-US" sz="2800" dirty="0">
              <a:solidFill>
                <a:prstClr val="black"/>
              </a:solidFill>
              <a:latin typeface="Arial"/>
              <a:ea typeface="Calibri"/>
              <a:cs typeface="Calibri"/>
            </a:endParaRPr>
          </a:p>
          <a:p>
            <a:pPr marL="800100" lvl="1" indent="-342900">
              <a:lnSpc>
                <a:spcPct val="90000"/>
              </a:lnSpc>
              <a:spcBef>
                <a:spcPts val="1000"/>
              </a:spcBef>
              <a:buFont typeface="Arial"/>
              <a:buChar char="•"/>
              <a:defRPr/>
            </a:pPr>
            <a:r>
              <a:rPr lang="en-US" sz="2800" dirty="0">
                <a:solidFill>
                  <a:prstClr val="black"/>
                </a:solidFill>
                <a:latin typeface="Arial"/>
                <a:ea typeface="Calibri"/>
                <a:cs typeface="Arial"/>
              </a:rPr>
              <a:t>Is claim </a:t>
            </a:r>
            <a:r>
              <a:rPr lang="en-US" sz="2800" b="1" i="1" dirty="0">
                <a:solidFill>
                  <a:prstClr val="black"/>
                </a:solidFill>
                <a:latin typeface="Arial"/>
                <a:ea typeface="Calibri"/>
                <a:cs typeface="Arial"/>
              </a:rPr>
              <a:t>compactness </a:t>
            </a:r>
            <a:r>
              <a:rPr lang="en-US" sz="2800" dirty="0">
                <a:solidFill>
                  <a:prstClr val="black"/>
                </a:solidFill>
                <a:latin typeface="Arial"/>
                <a:ea typeface="Calibri"/>
                <a:cs typeface="Arial"/>
              </a:rPr>
              <a:t>helping your cause?</a:t>
            </a:r>
          </a:p>
          <a:p>
            <a:pPr marL="800100" lvl="1" indent="-342900">
              <a:lnSpc>
                <a:spcPct val="90000"/>
              </a:lnSpc>
              <a:spcBef>
                <a:spcPts val="1000"/>
              </a:spcBef>
              <a:buFont typeface="Arial"/>
              <a:buChar char="•"/>
              <a:defRPr/>
            </a:pPr>
            <a:endParaRPr lang="en-US" sz="2800" dirty="0">
              <a:solidFill>
                <a:prstClr val="black"/>
              </a:solidFill>
              <a:latin typeface="Arial"/>
              <a:ea typeface="Calibri"/>
              <a:cs typeface="Arial"/>
            </a:endParaRPr>
          </a:p>
          <a:p>
            <a:pPr marL="342900" indent="-342900">
              <a:lnSpc>
                <a:spcPct val="90000"/>
              </a:lnSpc>
              <a:spcBef>
                <a:spcPts val="1000"/>
              </a:spcBef>
              <a:buFont typeface="Arial"/>
              <a:buChar char="•"/>
              <a:defRPr/>
            </a:pPr>
            <a:endParaRPr lang="en-US" sz="2000" dirty="0">
              <a:solidFill>
                <a:prstClr val="black"/>
              </a:solidFill>
              <a:latin typeface="Arial"/>
              <a:ea typeface="Calibri"/>
              <a:cs typeface="Arial"/>
            </a:endParaRPr>
          </a:p>
        </p:txBody>
      </p:sp>
      <p:sp>
        <p:nvSpPr>
          <p:cNvPr id="8" name="Title 1">
            <a:extLst>
              <a:ext uri="{FF2B5EF4-FFF2-40B4-BE49-F238E27FC236}">
                <a16:creationId xmlns:a16="http://schemas.microsoft.com/office/drawing/2014/main" id="{6E7904C8-D136-42F5-FE2B-CA0C674468B5}"/>
              </a:ext>
            </a:extLst>
          </p:cNvPr>
          <p:cNvSpPr>
            <a:spLocks noGrp="1"/>
          </p:cNvSpPr>
          <p:nvPr>
            <p:ph type="title"/>
          </p:nvPr>
        </p:nvSpPr>
        <p:spPr>
          <a:xfrm>
            <a:off x="-63935" y="0"/>
            <a:ext cx="7352835" cy="966930"/>
          </a:xfrm>
        </p:spPr>
        <p:txBody>
          <a:bodyPr>
            <a:normAutofit/>
          </a:bodyPr>
          <a:lstStyle/>
          <a:p>
            <a:r>
              <a:rPr lang="en-US" dirty="0">
                <a:latin typeface="Arial"/>
                <a:cs typeface="Arial"/>
              </a:rPr>
              <a:t>What Makes a Claim Valuable?</a:t>
            </a:r>
            <a:endParaRPr lang="en-US" dirty="0"/>
          </a:p>
        </p:txBody>
      </p:sp>
      <p:pic>
        <p:nvPicPr>
          <p:cNvPr id="3" name="Picture 2">
            <a:extLst>
              <a:ext uri="{FF2B5EF4-FFF2-40B4-BE49-F238E27FC236}">
                <a16:creationId xmlns:a16="http://schemas.microsoft.com/office/drawing/2014/main" id="{6B9E42CC-0AD6-E1D7-B4CC-A75790A1FF3C}"/>
              </a:ext>
            </a:extLst>
          </p:cNvPr>
          <p:cNvPicPr>
            <a:picLocks noChangeAspect="1"/>
          </p:cNvPicPr>
          <p:nvPr/>
        </p:nvPicPr>
        <p:blipFill>
          <a:blip r:embed="rId2"/>
          <a:stretch>
            <a:fillRect/>
          </a:stretch>
        </p:blipFill>
        <p:spPr>
          <a:xfrm>
            <a:off x="8698702" y="4471416"/>
            <a:ext cx="3493297" cy="2386584"/>
          </a:xfrm>
          <a:prstGeom prst="rect">
            <a:avLst/>
          </a:prstGeom>
        </p:spPr>
      </p:pic>
    </p:spTree>
    <p:extLst>
      <p:ext uri="{BB962C8B-B14F-4D97-AF65-F5344CB8AC3E}">
        <p14:creationId xmlns:p14="http://schemas.microsoft.com/office/powerpoint/2010/main" val="308997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4F74AB-9E76-6F81-86E2-21453A5E2C3D}"/>
              </a:ext>
            </a:extLst>
          </p:cNvPr>
          <p:cNvSpPr txBox="1"/>
          <p:nvPr/>
        </p:nvSpPr>
        <p:spPr>
          <a:xfrm>
            <a:off x="77048" y="209738"/>
            <a:ext cx="10946166" cy="1323439"/>
          </a:xfrm>
          <a:prstGeom prst="rect">
            <a:avLst/>
          </a:prstGeom>
          <a:noFill/>
        </p:spPr>
        <p:txBody>
          <a:bodyPr wrap="square">
            <a:spAutoFit/>
          </a:bodyPr>
          <a:lstStyle/>
          <a:p>
            <a:pPr algn="ct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Claim Scope </a:t>
            </a:r>
          </a:p>
          <a:p>
            <a:pPr algn="ct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Elements, Environment, and Limitations</a:t>
            </a:r>
            <a:endParaRPr lang="en-US" dirty="0"/>
          </a:p>
        </p:txBody>
      </p:sp>
      <p:pic>
        <p:nvPicPr>
          <p:cNvPr id="8" name="Picture 7">
            <a:extLst>
              <a:ext uri="{FF2B5EF4-FFF2-40B4-BE49-F238E27FC236}">
                <a16:creationId xmlns:a16="http://schemas.microsoft.com/office/drawing/2014/main" id="{80FCE349-BC4D-6AB2-6A68-F76B912132D8}"/>
              </a:ext>
            </a:extLst>
          </p:cNvPr>
          <p:cNvPicPr>
            <a:picLocks noChangeAspect="1"/>
          </p:cNvPicPr>
          <p:nvPr/>
        </p:nvPicPr>
        <p:blipFill>
          <a:blip r:embed="rId2"/>
          <a:stretch>
            <a:fillRect/>
          </a:stretch>
        </p:blipFill>
        <p:spPr>
          <a:xfrm>
            <a:off x="535569" y="1533177"/>
            <a:ext cx="8116433" cy="3105583"/>
          </a:xfrm>
          <a:prstGeom prst="rect">
            <a:avLst/>
          </a:prstGeom>
        </p:spPr>
      </p:pic>
      <p:sp>
        <p:nvSpPr>
          <p:cNvPr id="9" name="Text Placeholder 2">
            <a:extLst>
              <a:ext uri="{FF2B5EF4-FFF2-40B4-BE49-F238E27FC236}">
                <a16:creationId xmlns:a16="http://schemas.microsoft.com/office/drawing/2014/main" id="{56F52ABD-5D29-7608-4449-BE7534E02500}"/>
              </a:ext>
            </a:extLst>
          </p:cNvPr>
          <p:cNvSpPr>
            <a:spLocks noGrp="1"/>
          </p:cNvSpPr>
          <p:nvPr>
            <p:ph type="body" sz="quarter" idx="10"/>
          </p:nvPr>
        </p:nvSpPr>
        <p:spPr>
          <a:xfrm>
            <a:off x="610601" y="4924850"/>
            <a:ext cx="11296742" cy="852116"/>
          </a:xfrm>
        </p:spPr>
        <p:txBody>
          <a:bodyPr>
            <a:normAutofit lnSpcReduction="10000"/>
          </a:bodyPr>
          <a:lstStyle/>
          <a:p>
            <a:r>
              <a:rPr lang="en-US" dirty="0"/>
              <a:t>Use strategically during prosecution</a:t>
            </a:r>
          </a:p>
          <a:p>
            <a:r>
              <a:rPr lang="en-US" dirty="0">
                <a:solidFill>
                  <a:schemeClr val="tx1"/>
                </a:solidFill>
              </a:rPr>
              <a:t>Consider during litigation</a:t>
            </a:r>
          </a:p>
        </p:txBody>
      </p:sp>
      <p:pic>
        <p:nvPicPr>
          <p:cNvPr id="2" name="Content Placeholder 6">
            <a:extLst>
              <a:ext uri="{FF2B5EF4-FFF2-40B4-BE49-F238E27FC236}">
                <a16:creationId xmlns:a16="http://schemas.microsoft.com/office/drawing/2014/main" id="{8F3E41E4-F0E9-F514-8482-BB81E44CF710}"/>
              </a:ext>
            </a:extLst>
          </p:cNvPr>
          <p:cNvPicPr>
            <a:picLocks noChangeAspect="1"/>
          </p:cNvPicPr>
          <p:nvPr/>
        </p:nvPicPr>
        <p:blipFill>
          <a:blip r:embed="rId3"/>
          <a:stretch>
            <a:fillRect/>
          </a:stretch>
        </p:blipFill>
        <p:spPr>
          <a:xfrm>
            <a:off x="9110523" y="2024063"/>
            <a:ext cx="2144979" cy="1915160"/>
          </a:xfrm>
          <a:prstGeom prst="rect">
            <a:avLst/>
          </a:prstGeom>
        </p:spPr>
      </p:pic>
      <p:pic>
        <p:nvPicPr>
          <p:cNvPr id="4" name="Picture 3">
            <a:extLst>
              <a:ext uri="{FF2B5EF4-FFF2-40B4-BE49-F238E27FC236}">
                <a16:creationId xmlns:a16="http://schemas.microsoft.com/office/drawing/2014/main" id="{79C90B8F-17A8-02BB-1B5E-238019A2E872}"/>
              </a:ext>
            </a:extLst>
          </p:cNvPr>
          <p:cNvPicPr>
            <a:picLocks noChangeAspect="1"/>
          </p:cNvPicPr>
          <p:nvPr/>
        </p:nvPicPr>
        <p:blipFill>
          <a:blip r:embed="rId4"/>
          <a:stretch>
            <a:fillRect/>
          </a:stretch>
        </p:blipFill>
        <p:spPr>
          <a:xfrm>
            <a:off x="8797530" y="4561222"/>
            <a:ext cx="3394470" cy="2296778"/>
          </a:xfrm>
          <a:prstGeom prst="rect">
            <a:avLst/>
          </a:prstGeom>
        </p:spPr>
      </p:pic>
      <p:pic>
        <p:nvPicPr>
          <p:cNvPr id="5" name="Picture 4">
            <a:extLst>
              <a:ext uri="{FF2B5EF4-FFF2-40B4-BE49-F238E27FC236}">
                <a16:creationId xmlns:a16="http://schemas.microsoft.com/office/drawing/2014/main" id="{30717282-ADA4-FA10-1B4B-705F5B7A8DEE}"/>
              </a:ext>
            </a:extLst>
          </p:cNvPr>
          <p:cNvPicPr>
            <a:picLocks noChangeAspect="1"/>
          </p:cNvPicPr>
          <p:nvPr/>
        </p:nvPicPr>
        <p:blipFill>
          <a:blip r:embed="rId5"/>
          <a:stretch>
            <a:fillRect/>
          </a:stretch>
        </p:blipFill>
        <p:spPr>
          <a:xfrm>
            <a:off x="10286986" y="1252532"/>
            <a:ext cx="1905014" cy="771531"/>
          </a:xfrm>
          <a:prstGeom prst="rect">
            <a:avLst/>
          </a:prstGeom>
        </p:spPr>
      </p:pic>
    </p:spTree>
    <p:extLst>
      <p:ext uri="{BB962C8B-B14F-4D97-AF65-F5344CB8AC3E}">
        <p14:creationId xmlns:p14="http://schemas.microsoft.com/office/powerpoint/2010/main" val="3317909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935bb95-add9-4b52-96ee-7de63f315c90">MTHHQFZDVYN4-397478138-6273</_dlc_DocId>
    <_dlc_DocIdUrl xmlns="2935bb95-add9-4b52-96ee-7de63f315c90">
      <Url>https://sharepoint/sites/marketing/crm/_layouts/15/DocIdRedir.aspx?ID=MTHHQFZDVYN4-397478138-6273</Url>
      <Description>MTHHQFZDVYN4-397478138-6273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573AC3798F354B93830767701C900E" ma:contentTypeVersion="5" ma:contentTypeDescription="Create a new document." ma:contentTypeScope="" ma:versionID="4748c8d849ca6af90cbd2cc15b74287b">
  <xsd:schema xmlns:xsd="http://www.w3.org/2001/XMLSchema" xmlns:xs="http://www.w3.org/2001/XMLSchema" xmlns:p="http://schemas.microsoft.com/office/2006/metadata/properties" xmlns:ns2="2935bb95-add9-4b52-96ee-7de63f315c90" xmlns:ns3="4fe6a889-01af-4682-b5d0-74957bffabab" targetNamespace="http://schemas.microsoft.com/office/2006/metadata/properties" ma:root="true" ma:fieldsID="595b21d789b85f7013b5b188a28a4a6a" ns2:_="" ns3:_="">
    <xsd:import namespace="2935bb95-add9-4b52-96ee-7de63f315c90"/>
    <xsd:import namespace="4fe6a889-01af-4682-b5d0-74957bffaba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35bb95-add9-4b52-96ee-7de63f315c90"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fe6a889-01af-4682-b5d0-74957bffaba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4BF7725-6C75-4286-A1FE-DF78AD2459E5}">
  <ds:schemaRefs>
    <ds:schemaRef ds:uri="http://purl.org/dc/elements/1.1/"/>
    <ds:schemaRef ds:uri="http://schemas.microsoft.com/office/2006/metadata/properties"/>
    <ds:schemaRef ds:uri="http://schemas.openxmlformats.org/package/2006/metadata/core-properties"/>
    <ds:schemaRef ds:uri="http://purl.org/dc/terms/"/>
    <ds:schemaRef ds:uri="2935bb95-add9-4b52-96ee-7de63f315c90"/>
    <ds:schemaRef ds:uri="http://purl.org/dc/dcmitype/"/>
    <ds:schemaRef ds:uri="http://schemas.microsoft.com/office/2006/documentManagement/types"/>
    <ds:schemaRef ds:uri="http://schemas.microsoft.com/office/infopath/2007/PartnerControls"/>
    <ds:schemaRef ds:uri="4fe6a889-01af-4682-b5d0-74957bffabab"/>
    <ds:schemaRef ds:uri="http://www.w3.org/XML/1998/namespace"/>
  </ds:schemaRefs>
</ds:datastoreItem>
</file>

<file path=customXml/itemProps2.xml><?xml version="1.0" encoding="utf-8"?>
<ds:datastoreItem xmlns:ds="http://schemas.openxmlformats.org/officeDocument/2006/customXml" ds:itemID="{A47625B4-9D29-42F2-B37B-4FCF6BF5B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35bb95-add9-4b52-96ee-7de63f315c90"/>
    <ds:schemaRef ds:uri="4fe6a889-01af-4682-b5d0-74957bffab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428D97-BEEA-414B-8A58-2AA108E368DD}">
  <ds:schemaRefs>
    <ds:schemaRef ds:uri="http://schemas.microsoft.com/sharepoint/v3/contenttype/forms"/>
  </ds:schemaRefs>
</ds:datastoreItem>
</file>

<file path=customXml/itemProps4.xml><?xml version="1.0" encoding="utf-8"?>
<ds:datastoreItem xmlns:ds="http://schemas.openxmlformats.org/officeDocument/2006/customXml" ds:itemID="{755C006C-EBAB-4509-9F42-A94C5F12312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5467</TotalTime>
  <Words>4989</Words>
  <Application>Microsoft Office PowerPoint</Application>
  <PresentationFormat>Widescreen</PresentationFormat>
  <Paragraphs>474</Paragraphs>
  <Slides>46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Arial,Sans-Serif</vt:lpstr>
      <vt:lpstr>Baskerville Old Face</vt:lpstr>
      <vt:lpstr>Calibri</vt:lpstr>
      <vt:lpstr>Calibri Light</vt:lpstr>
      <vt:lpstr>CenturyExpandedBT-Italic</vt:lpstr>
      <vt:lpstr>CenturyExpandedBT-Roman</vt:lpstr>
      <vt:lpstr>Office Theme</vt:lpstr>
      <vt:lpstr>PowerPoint Presentation</vt:lpstr>
      <vt:lpstr>What Makes a Claim Valuable?</vt:lpstr>
      <vt:lpstr>Why Can't I Have Everything?</vt:lpstr>
      <vt:lpstr>(Over)reactions</vt:lpstr>
      <vt:lpstr>But What If We Do This?</vt:lpstr>
      <vt:lpstr>The Eye of the Beholder</vt:lpstr>
      <vt:lpstr>What Makes a Claim Valuable?</vt:lpstr>
      <vt:lpstr>What Makes a Claim Valuable?</vt:lpstr>
      <vt:lpstr>PowerPoint Presentation</vt:lpstr>
      <vt:lpstr>Definition Exposition</vt:lpstr>
      <vt:lpstr>PowerPoint Presentation</vt:lpstr>
      <vt:lpstr>“Dialing In” Claim Language for Art and Infringement</vt:lpstr>
      <vt:lpstr>PowerPoint Presentation</vt:lpstr>
      <vt:lpstr>PowerPoint Presentation</vt:lpstr>
      <vt:lpstr>PowerPoint Presentation</vt:lpstr>
      <vt:lpstr>Claim Environment – Infringement</vt:lpstr>
      <vt:lpstr>PowerPoint Presentation</vt:lpstr>
      <vt:lpstr>PowerPoint Presentation</vt:lpstr>
      <vt:lpstr>Question 1</vt:lpstr>
      <vt:lpstr>Question 2</vt:lpstr>
      <vt:lpstr>Question 3</vt:lpstr>
      <vt:lpstr>Question 3</vt:lpstr>
      <vt:lpstr>Question 4</vt:lpstr>
      <vt:lpstr>Question 4</vt:lpstr>
      <vt:lpstr>Multiple Actors: Madness in the Method</vt:lpstr>
      <vt:lpstr>Multiple Actors:  Madness in the Method</vt:lpstr>
      <vt:lpstr>Multiple Actors: Common Example</vt:lpstr>
      <vt:lpstr>Multiple Actors: Divide and Conquer</vt:lpstr>
      <vt:lpstr>Multiple Actors: Wait a Tick...</vt:lpstr>
      <vt:lpstr>Multiple Actors: Can We Do That?</vt:lpstr>
      <vt:lpstr>Multiple Actors: Where Else Are They?</vt:lpstr>
      <vt:lpstr>Multiple Actors in System Claims?</vt:lpstr>
      <vt:lpstr>Conditional Language: If … You Have to Ask</vt:lpstr>
      <vt:lpstr>Conditional Language: If … You Have to Ask</vt:lpstr>
      <vt:lpstr>Conditional Language: If … You Have to Ask</vt:lpstr>
      <vt:lpstr>Conditional Language: If … You Have to Ask</vt:lpstr>
      <vt:lpstr>Conditional Language: If … You Have to Ask</vt:lpstr>
      <vt:lpstr>§112(f): Functional Claiming Made Easy?</vt:lpstr>
      <vt:lpstr>§112(f): Plead the (f)th</vt:lpstr>
      <vt:lpstr>§112(f): You Have the Right To Remain Silent</vt:lpstr>
      <vt:lpstr>PowerPoint Presentation</vt:lpstr>
      <vt:lpstr>Concise Claim</vt:lpstr>
      <vt:lpstr>PowerPoint Presentation</vt:lpstr>
      <vt:lpstr>Claim Formats: Best Options for Client?</vt:lpstr>
      <vt:lpstr>Dependent Claims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Bounvongxay</dc:creator>
  <cp:lastModifiedBy>Morgan M. Heinrich</cp:lastModifiedBy>
  <cp:revision>1347</cp:revision>
  <cp:lastPrinted>2023-10-12T17:01:56Z</cp:lastPrinted>
  <dcterms:created xsi:type="dcterms:W3CDTF">2019-05-28T18:26:23Z</dcterms:created>
  <dcterms:modified xsi:type="dcterms:W3CDTF">2023-11-21T22:14:56Z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7e4dc04f-3585-483d-9761-a1846e904c48</vt:lpwstr>
  </property>
  <property fmtid="{D5CDD505-2E9C-101B-9397-08002B2CF9AE}" pid="3" name="ContentTypeId">
    <vt:lpwstr>0x0101009E573AC3798F354B93830767701C900E</vt:lpwstr>
  </property>
</Properties>
</file>